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7"/>
  </p:notesMasterIdLst>
  <p:sldIdLst>
    <p:sldId id="298" r:id="rId2"/>
    <p:sldId id="336" r:id="rId3"/>
    <p:sldId id="372" r:id="rId4"/>
    <p:sldId id="334" r:id="rId5"/>
    <p:sldId id="276" r:id="rId6"/>
    <p:sldId id="322" r:id="rId7"/>
    <p:sldId id="363" r:id="rId8"/>
    <p:sldId id="323" r:id="rId9"/>
    <p:sldId id="345" r:id="rId10"/>
    <p:sldId id="375" r:id="rId11"/>
    <p:sldId id="341" r:id="rId12"/>
    <p:sldId id="343" r:id="rId13"/>
    <p:sldId id="342" r:id="rId14"/>
    <p:sldId id="373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65" r:id="rId29"/>
    <p:sldId id="364" r:id="rId30"/>
    <p:sldId id="366" r:id="rId31"/>
    <p:sldId id="368" r:id="rId32"/>
    <p:sldId id="369" r:id="rId33"/>
    <p:sldId id="370" r:id="rId34"/>
    <p:sldId id="371" r:id="rId35"/>
    <p:sldId id="287" r:id="rId3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04" autoAdjust="0"/>
    <p:restoredTop sz="93458"/>
  </p:normalViewPr>
  <p:slideViewPr>
    <p:cSldViewPr>
      <p:cViewPr>
        <p:scale>
          <a:sx n="90" d="100"/>
          <a:sy n="90" d="100"/>
        </p:scale>
        <p:origin x="656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437D3-3A0C-4D4B-BF9C-7FB3F5B15D9A}" type="datetimeFigureOut">
              <a:rPr lang="es-ES_tradnl" smtClean="0"/>
              <a:t>22/6/18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E53B4-0082-B947-87BC-2B18EF7AE75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07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C933424-1CF0-43A0-B716-EAD477AC8726}" type="datetimeFigureOut">
              <a:rPr lang="es-MX" smtClean="0"/>
              <a:pPr/>
              <a:t>22/06/18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D117094-2943-44F0-A63D-44FD4ACF76A3}" type="slidenum">
              <a:rPr lang="es-MX" smtClean="0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png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png"/><Relationship Id="rId6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0.png"/><Relationship Id="rId3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4" Type="http://schemas.openxmlformats.org/officeDocument/2006/relationships/image" Target="../media/image370.png"/><Relationship Id="rId5" Type="http://schemas.openxmlformats.org/officeDocument/2006/relationships/image" Target="../media/image380.png"/><Relationship Id="rId6" Type="http://schemas.openxmlformats.org/officeDocument/2006/relationships/image" Target="../media/image22.emf"/><Relationship Id="rId7" Type="http://schemas.openxmlformats.org/officeDocument/2006/relationships/image" Target="../media/image23.emf"/><Relationship Id="rId8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3.emf"/><Relationship Id="rId7" Type="http://schemas.openxmlformats.org/officeDocument/2006/relationships/image" Target="../media/image34.emf"/><Relationship Id="rId8" Type="http://schemas.openxmlformats.org/officeDocument/2006/relationships/image" Target="../media/image35.emf"/><Relationship Id="rId9" Type="http://schemas.openxmlformats.org/officeDocument/2006/relationships/image" Target="../media/image36.emf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1.emf"/><Relationship Id="rId5" Type="http://schemas.openxmlformats.org/officeDocument/2006/relationships/image" Target="../media/image39.emf"/><Relationship Id="rId6" Type="http://schemas.openxmlformats.org/officeDocument/2006/relationships/image" Target="../media/image35.emf"/><Relationship Id="rId7" Type="http://schemas.openxmlformats.org/officeDocument/2006/relationships/image" Target="../media/image40.emf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5" Type="http://schemas.openxmlformats.org/officeDocument/2006/relationships/image" Target="../media/image48.emf"/><Relationship Id="rId6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5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4" Type="http://schemas.openxmlformats.org/officeDocument/2006/relationships/image" Target="../media/image56.emf"/><Relationship Id="rId5" Type="http://schemas.openxmlformats.org/officeDocument/2006/relationships/image" Target="../media/image57.emf"/><Relationship Id="rId6" Type="http://schemas.openxmlformats.org/officeDocument/2006/relationships/image" Target="../media/image58.emf"/><Relationship Id="rId7" Type="http://schemas.openxmlformats.org/officeDocument/2006/relationships/image" Target="../media/image59.emf"/><Relationship Id="rId8" Type="http://schemas.openxmlformats.org/officeDocument/2006/relationships/image" Target="../media/image60.emf"/><Relationship Id="rId9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63.emf"/><Relationship Id="rId5" Type="http://schemas.openxmlformats.org/officeDocument/2006/relationships/image" Target="../media/image6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5" Type="http://schemas.openxmlformats.org/officeDocument/2006/relationships/image" Target="../media/image68.emf"/><Relationship Id="rId6" Type="http://schemas.openxmlformats.org/officeDocument/2006/relationships/image" Target="../media/image69.emf"/><Relationship Id="rId7" Type="http://schemas.openxmlformats.org/officeDocument/2006/relationships/image" Target="../media/image98.png"/><Relationship Id="rId8" Type="http://schemas.openxmlformats.org/officeDocument/2006/relationships/image" Target="../media/image7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4" Type="http://schemas.openxmlformats.org/officeDocument/2006/relationships/image" Target="../media/image73.emf"/><Relationship Id="rId5" Type="http://schemas.openxmlformats.org/officeDocument/2006/relationships/image" Target="../media/image74.emf"/><Relationship Id="rId6" Type="http://schemas.openxmlformats.org/officeDocument/2006/relationships/image" Target="../media/image7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Relationship Id="rId3" Type="http://schemas.openxmlformats.org/officeDocument/2006/relationships/image" Target="../media/image10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1285860"/>
            <a:ext cx="6664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Classification of null hypersurfaces in Robertson – Walker spacetimes.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67544" y="2564904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0070C0"/>
                </a:solidFill>
              </a:rPr>
              <a:t>Didier Solís Gamboa</a:t>
            </a:r>
            <a:endParaRPr lang="es-MX" sz="3200" dirty="0">
              <a:solidFill>
                <a:srgbClr val="0070C0"/>
              </a:solidFill>
            </a:endParaRPr>
          </a:p>
        </p:txBody>
      </p:sp>
      <p:pic>
        <p:nvPicPr>
          <p:cNvPr id="1030" name="Picture 6" descr="esultado de imagen de impan banach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239141"/>
            <a:ext cx="120449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sultado de imagen de impan banach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233717"/>
            <a:ext cx="1344261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2 CuadroTexto"/>
          <p:cNvSpPr txBox="1"/>
          <p:nvPr/>
        </p:nvSpPr>
        <p:spPr>
          <a:xfrm>
            <a:off x="533570" y="5233717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smtClean="0">
                <a:solidFill>
                  <a:srgbClr val="0070C0"/>
                </a:solidFill>
              </a:rPr>
              <a:t>IX International Meeting in Lorentzian Geometry</a:t>
            </a:r>
            <a:endParaRPr lang="es-MX" sz="3200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564904"/>
            <a:ext cx="1987542" cy="1109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63" y="1434627"/>
            <a:ext cx="7292635" cy="644611"/>
          </a:xfrm>
          <a:prstGeom prst="rect">
            <a:avLst/>
          </a:prstGeom>
        </p:spPr>
      </p:pic>
      <p:sp>
        <p:nvSpPr>
          <p:cNvPr id="4" name="2 CuadroTexto"/>
          <p:cNvSpPr txBox="1"/>
          <p:nvPr/>
        </p:nvSpPr>
        <p:spPr>
          <a:xfrm>
            <a:off x="395536" y="818327"/>
            <a:ext cx="6165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</a:rPr>
              <a:t>I. Robertson-Walker space-times</a:t>
            </a:r>
            <a:endParaRPr lang="es-MX" sz="3200" dirty="0">
              <a:solidFill>
                <a:schemeClr val="accent2"/>
              </a:solidFill>
            </a:endParaRPr>
          </a:p>
        </p:txBody>
      </p:sp>
      <p:sp>
        <p:nvSpPr>
          <p:cNvPr id="5" name="2 CuadroTexto"/>
          <p:cNvSpPr txBox="1"/>
          <p:nvPr/>
        </p:nvSpPr>
        <p:spPr>
          <a:xfrm>
            <a:off x="290056" y="2445300"/>
            <a:ext cx="425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De Sitter space-time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  <a:latin typeface="Copperplate Gothic Bold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29" y="3054719"/>
            <a:ext cx="3851679" cy="5108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63" y="3861048"/>
            <a:ext cx="3843741" cy="4943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712" y="3212976"/>
            <a:ext cx="2227478" cy="273529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664" y="5666076"/>
            <a:ext cx="4848943" cy="58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3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63" y="1434627"/>
            <a:ext cx="7292635" cy="644611"/>
          </a:xfrm>
          <a:prstGeom prst="rect">
            <a:avLst/>
          </a:prstGeom>
        </p:spPr>
      </p:pic>
      <p:sp>
        <p:nvSpPr>
          <p:cNvPr id="4" name="2 CuadroTexto"/>
          <p:cNvSpPr txBox="1"/>
          <p:nvPr/>
        </p:nvSpPr>
        <p:spPr>
          <a:xfrm>
            <a:off x="395536" y="818327"/>
            <a:ext cx="5795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</a:rPr>
              <a:t>Robertson-Walker space-times</a:t>
            </a:r>
            <a:endParaRPr lang="es-MX" sz="3200" dirty="0">
              <a:solidFill>
                <a:schemeClr val="accent2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71" y="3373694"/>
            <a:ext cx="3642965" cy="42802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63" y="4037750"/>
            <a:ext cx="3281749" cy="484623"/>
          </a:xfrm>
          <a:prstGeom prst="rect">
            <a:avLst/>
          </a:prstGeom>
        </p:spPr>
      </p:pic>
      <p:sp>
        <p:nvSpPr>
          <p:cNvPr id="12" name="2 CuadroTexto"/>
          <p:cNvSpPr txBox="1"/>
          <p:nvPr/>
        </p:nvSpPr>
        <p:spPr>
          <a:xfrm>
            <a:off x="395536" y="2718301"/>
            <a:ext cx="425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Anti de Sitter space-time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  <a:latin typeface="Copperplate Gothic Bold" pitchFamily="34" charset="0"/>
            </a:endParaRPr>
          </a:p>
        </p:txBody>
      </p:sp>
      <p:pic>
        <p:nvPicPr>
          <p:cNvPr id="13" name="Picture 2" descr="https://motherboard-images.vice.com/content-images/contentimage/21453/14307591119108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09792"/>
            <a:ext cx="3259845" cy="254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4706" y="5484803"/>
            <a:ext cx="4969304" cy="5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 txBox="1"/>
          <p:nvPr/>
        </p:nvSpPr>
        <p:spPr>
          <a:xfrm>
            <a:off x="495002" y="873559"/>
            <a:ext cx="6597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</a:rPr>
              <a:t>II. Geometry of null submanifolds</a:t>
            </a:r>
            <a:endParaRPr lang="en-US" sz="3200" dirty="0">
              <a:solidFill>
                <a:schemeClr val="accent2"/>
              </a:solidFill>
              <a:latin typeface="Copperplate Gothic Bold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656" y="1700808"/>
            <a:ext cx="5154433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2 CuadroTexto"/>
          <p:cNvSpPr txBox="1"/>
          <p:nvPr/>
        </p:nvSpPr>
        <p:spPr>
          <a:xfrm>
            <a:off x="4355976" y="6381328"/>
            <a:ext cx="4450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From B. O’Neill </a:t>
            </a:r>
            <a:r>
              <a:rPr lang="es-MX" sz="1600" i="1" dirty="0" smtClean="0"/>
              <a:t>Semi-Riemannian geometry</a:t>
            </a:r>
            <a:r>
              <a:rPr lang="es-MX" sz="1600" dirty="0" smtClean="0"/>
              <a:t>.</a:t>
            </a:r>
            <a:endParaRPr lang="en-US" sz="1600" dirty="0">
              <a:solidFill>
                <a:schemeClr val="accent6">
                  <a:lumMod val="60000"/>
                  <a:lumOff val="40000"/>
                </a:schemeClr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21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71472" y="928670"/>
            <a:ext cx="7960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 smtClean="0">
                <a:solidFill>
                  <a:srgbClr val="FF0000"/>
                </a:solidFill>
              </a:rPr>
              <a:t>Recall:</a:t>
            </a:r>
            <a:r>
              <a:rPr lang="es-MX" sz="2400" dirty="0" smtClean="0"/>
              <a:t> sub-manifolds might not be </a:t>
            </a:r>
            <a:r>
              <a:rPr lang="es-MX" sz="2400" i="1" dirty="0" smtClean="0"/>
              <a:t>metric</a:t>
            </a:r>
            <a:r>
              <a:rPr lang="es-MX" sz="2400" dirty="0" smtClean="0"/>
              <a:t> submanifolds</a:t>
            </a:r>
            <a:endParaRPr lang="es-MX" sz="2400" dirty="0">
              <a:latin typeface="Symbol" pitchFamily="18" charset="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928802"/>
            <a:ext cx="58769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1538" y="1428736"/>
            <a:ext cx="91440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Rectángulo"/>
              <p:cNvSpPr/>
              <p:nvPr/>
            </p:nvSpPr>
            <p:spPr>
              <a:xfrm>
                <a:off x="323528" y="2340077"/>
                <a:ext cx="892971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Definition:</a:t>
                </a:r>
                <a:r>
                  <a:rPr lang="es-MX" sz="2400" dirty="0" smtClean="0"/>
                  <a:t> A null hypersurface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MX" sz="2400" dirty="0" smtClean="0"/>
                  <a:t> of </a:t>
                </a:r>
                <a14:m>
                  <m:oMath xmlns:m="http://schemas.openxmlformats.org/officeDocument/2006/math">
                    <m:r>
                      <a:rPr lang="es-ES" sz="2400" b="0" i="0" dirty="0" smtClean="0">
                        <a:latin typeface="Cambria Math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s-MX" sz="2400" i="1" dirty="0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s-MX" sz="2400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es-ES" sz="2400" b="0" i="1" dirty="0" smtClean="0">
                        <a:latin typeface="Cambria Math" charset="0"/>
                      </a:rPr>
                      <m:t>,</m:t>
                    </m:r>
                    <m:r>
                      <a:rPr lang="es-ES" sz="2400" b="0" i="1" dirty="0" smtClean="0">
                        <a:latin typeface="Cambria Math" charset="0"/>
                      </a:rPr>
                      <m:t>𝑔</m:t>
                    </m:r>
                    <m:r>
                      <a:rPr lang="es-ES" sz="2400" b="0" i="1" dirty="0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s-MX" sz="2400" i="1" dirty="0" smtClean="0"/>
                  <a:t> </a:t>
                </a:r>
                <a:r>
                  <a:rPr lang="es-MX" sz="2400" dirty="0" smtClean="0"/>
                  <a:t>is an immersed hypersurface in which the first fundamental form degenerates</a:t>
                </a:r>
                <a:endParaRPr lang="es-MX" sz="2400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4" name="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340077"/>
                <a:ext cx="8929718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024" t="-5882" b="-16912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/>
          <a:srcRect b="49646"/>
          <a:stretch/>
        </p:blipFill>
        <p:spPr bwMode="auto">
          <a:xfrm>
            <a:off x="755576" y="3789040"/>
            <a:ext cx="479819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/>
          <a:srcRect l="37518" t="50829" r="17460"/>
          <a:stretch/>
        </p:blipFill>
        <p:spPr bwMode="auto">
          <a:xfrm>
            <a:off x="5724128" y="4149080"/>
            <a:ext cx="2160240" cy="189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ángulo 5"/>
          <p:cNvSpPr/>
          <p:nvPr/>
        </p:nvSpPr>
        <p:spPr>
          <a:xfrm>
            <a:off x="3419871" y="3789040"/>
            <a:ext cx="2319773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2 CuadroTexto"/>
          <p:cNvSpPr txBox="1"/>
          <p:nvPr/>
        </p:nvSpPr>
        <p:spPr>
          <a:xfrm>
            <a:off x="495002" y="873559"/>
            <a:ext cx="3716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</a:rPr>
              <a:t>Null hypersurfaces</a:t>
            </a:r>
            <a:endParaRPr lang="en-US" sz="3200" dirty="0">
              <a:solidFill>
                <a:schemeClr val="accent2"/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1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askamathematician.com/wp-content/uploads/2009/11/U-V-297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166" y="1340768"/>
            <a:ext cx="4434280" cy="447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 Rectángulo"/>
          <p:cNvSpPr/>
          <p:nvPr/>
        </p:nvSpPr>
        <p:spPr>
          <a:xfrm>
            <a:off x="467544" y="2132856"/>
            <a:ext cx="3816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MX" sz="2400" dirty="0" smtClean="0"/>
              <a:t>Event horizons</a:t>
            </a:r>
            <a:endParaRPr lang="es-MX" sz="2400" dirty="0">
              <a:latin typeface="Symbol" pitchFamily="18" charset="2"/>
            </a:endParaRPr>
          </a:p>
          <a:p>
            <a:pPr marL="342900" indent="-342900">
              <a:buFont typeface="Arial" charset="0"/>
              <a:buChar char="•"/>
            </a:pPr>
            <a:r>
              <a:rPr lang="es-MX" sz="2400" dirty="0" smtClean="0"/>
              <a:t>Achronal boundaries</a:t>
            </a:r>
          </a:p>
          <a:p>
            <a:pPr marL="342900" indent="-342900">
              <a:buFont typeface="Arial" charset="0"/>
              <a:buChar char="•"/>
            </a:pPr>
            <a:r>
              <a:rPr lang="es-MX" sz="2400" dirty="0" smtClean="0"/>
              <a:t>Conformal infinity in AF spacetimes</a:t>
            </a:r>
          </a:p>
          <a:p>
            <a:pPr marL="342900" indent="-342900">
              <a:buFont typeface="Arial" charset="0"/>
              <a:buChar char="•"/>
            </a:pPr>
            <a:r>
              <a:rPr lang="es-MX" sz="2400" dirty="0" smtClean="0"/>
              <a:t>Etc.</a:t>
            </a:r>
          </a:p>
        </p:txBody>
      </p:sp>
      <p:sp>
        <p:nvSpPr>
          <p:cNvPr id="4" name="2 CuadroTexto"/>
          <p:cNvSpPr txBox="1"/>
          <p:nvPr/>
        </p:nvSpPr>
        <p:spPr>
          <a:xfrm>
            <a:off x="3923928" y="6021288"/>
            <a:ext cx="4970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From R. D’Inverno </a:t>
            </a:r>
            <a:r>
              <a:rPr lang="es-MX" sz="1600" i="1" dirty="0" smtClean="0"/>
              <a:t>Introducing Einstein’s relativity</a:t>
            </a:r>
            <a:r>
              <a:rPr lang="es-MX" sz="1600" dirty="0" smtClean="0"/>
              <a:t>.</a:t>
            </a:r>
            <a:endParaRPr lang="en-US" sz="1600" dirty="0">
              <a:solidFill>
                <a:schemeClr val="accent6">
                  <a:lumMod val="60000"/>
                  <a:lumOff val="40000"/>
                </a:schemeClr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5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/>
          <a:srcRect l="37418" t="48653" r="16389" b="1529"/>
          <a:stretch/>
        </p:blipFill>
        <p:spPr bwMode="auto">
          <a:xfrm>
            <a:off x="6372200" y="3429000"/>
            <a:ext cx="264434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/>
          <a:srcRect b="51128"/>
          <a:stretch/>
        </p:blipFill>
        <p:spPr bwMode="auto">
          <a:xfrm>
            <a:off x="251520" y="3068960"/>
            <a:ext cx="572452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2 CuadroTexto"/>
              <p:cNvSpPr txBox="1"/>
              <p:nvPr/>
            </p:nvSpPr>
            <p:spPr>
              <a:xfrm>
                <a:off x="395536" y="1556792"/>
                <a:ext cx="8424936" cy="85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dirty="0" smtClean="0"/>
                  <a:t>Each null hypersurface admists a (null) smooth vector field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𝜉</m:t>
                    </m:r>
                  </m:oMath>
                </a14:m>
                <a:r>
                  <a:rPr lang="es-MX" sz="2400" dirty="0" smtClean="0">
                    <a:latin typeface="Symbol" pitchFamily="18" charset="2"/>
                  </a:rPr>
                  <a:t> </a:t>
                </a:r>
                <a:r>
                  <a:rPr lang="es-MX" sz="2400" dirty="0" smtClean="0"/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uch</m:t>
                    </m:r>
                    <m:r>
                      <a:rPr lang="es-ES" sz="2400" b="0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that</m:t>
                    </m:r>
                    <m:r>
                      <a:rPr lang="es-ES" sz="2400" b="0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s-MX" sz="240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𝜉</m:t>
                    </m:r>
                    <m:r>
                      <a:rPr lang="es-MX" sz="2400" i="1" baseline="30000" dirty="0" smtClean="0">
                        <a:latin typeface="Cambria Math" charset="0"/>
                        <a:sym typeface="Symbol"/>
                      </a:rPr>
                      <m:t></m:t>
                    </m:r>
                    <m:r>
                      <a:rPr lang="es-MX" sz="2400" i="1" dirty="0" smtClean="0">
                        <a:latin typeface="Cambria Math" charset="0"/>
                      </a:rPr>
                      <m:t> =</m:t>
                    </m:r>
                    <m:sSub>
                      <m:sSubPr>
                        <m:ctrlPr>
                          <a:rPr lang="en-US" sz="240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" sz="2400" b="0" i="1" dirty="0" smtClean="0">
                            <a:latin typeface="Cambria Math" charset="0"/>
                          </a:rPr>
                          <m:t>𝑇</m:t>
                        </m:r>
                      </m:e>
                      <m:sub>
                        <m:r>
                          <a:rPr lang="es-ES" sz="2400" b="0" i="1" dirty="0" smtClean="0">
                            <a:latin typeface="Cambria Math" charset="0"/>
                          </a:rPr>
                          <m:t>𝑝</m:t>
                        </m:r>
                      </m:sub>
                    </m:sSub>
                    <m:r>
                      <a:rPr lang="es-MX" sz="2400" i="1" dirty="0" err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MX" sz="2400" dirty="0" err="1" smtClean="0"/>
                  <a:t>.</a:t>
                </a:r>
                <a:r>
                  <a:rPr lang="es-MX" sz="2400" dirty="0" smtClean="0">
                    <a:latin typeface="Symbol" pitchFamily="18" charset="2"/>
                  </a:rPr>
                  <a:t> </a:t>
                </a:r>
                <a:endParaRPr lang="es-MX" sz="2400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6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556792"/>
                <a:ext cx="8424936" cy="859531"/>
              </a:xfrm>
              <a:prstGeom prst="rect">
                <a:avLst/>
              </a:prstGeom>
              <a:blipFill rotWithShape="0">
                <a:blip r:embed="rId3"/>
                <a:stretch>
                  <a:fillRect l="-1158" t="-12057" b="-67376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4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1"/>
          <p:cNvSpPr/>
          <p:nvPr/>
        </p:nvSpPr>
        <p:spPr>
          <a:xfrm rot="7805557">
            <a:off x="2683997" y="138338"/>
            <a:ext cx="3145453" cy="6328595"/>
          </a:xfrm>
          <a:custGeom>
            <a:avLst/>
            <a:gdLst>
              <a:gd name="connsiteX0" fmla="*/ 1320440 w 2963341"/>
              <a:gd name="connsiteY0" fmla="*/ 203302 h 5146656"/>
              <a:gd name="connsiteX1" fmla="*/ 2949215 w 2963341"/>
              <a:gd name="connsiteY1" fmla="*/ 993877 h 5146656"/>
              <a:gd name="connsiteX2" fmla="*/ 329840 w 2963341"/>
              <a:gd name="connsiteY2" fmla="*/ 1451077 h 5146656"/>
              <a:gd name="connsiteX3" fmla="*/ 148865 w 2963341"/>
              <a:gd name="connsiteY3" fmla="*/ 5137252 h 5146656"/>
              <a:gd name="connsiteX4" fmla="*/ 1320440 w 2963341"/>
              <a:gd name="connsiteY4" fmla="*/ 203302 h 5146656"/>
              <a:gd name="connsiteX0" fmla="*/ 1211571 w 3032381"/>
              <a:gd name="connsiteY0" fmla="*/ 210295 h 5162450"/>
              <a:gd name="connsiteX1" fmla="*/ 2840346 w 3032381"/>
              <a:gd name="connsiteY1" fmla="*/ 1000870 h 5162450"/>
              <a:gd name="connsiteX2" fmla="*/ 2687946 w 3032381"/>
              <a:gd name="connsiteY2" fmla="*/ 1848620 h 5162450"/>
              <a:gd name="connsiteX3" fmla="*/ 39996 w 3032381"/>
              <a:gd name="connsiteY3" fmla="*/ 5144245 h 5162450"/>
              <a:gd name="connsiteX4" fmla="*/ 1211571 w 3032381"/>
              <a:gd name="connsiteY4" fmla="*/ 210295 h 5162450"/>
              <a:gd name="connsiteX0" fmla="*/ 1555753 w 3208800"/>
              <a:gd name="connsiteY0" fmla="*/ 194962 h 5132074"/>
              <a:gd name="connsiteX1" fmla="*/ 3184528 w 3208800"/>
              <a:gd name="connsiteY1" fmla="*/ 985537 h 5132074"/>
              <a:gd name="connsiteX2" fmla="*/ 212728 w 3208800"/>
              <a:gd name="connsiteY2" fmla="*/ 945024 h 5132074"/>
              <a:gd name="connsiteX3" fmla="*/ 384178 w 3208800"/>
              <a:gd name="connsiteY3" fmla="*/ 5128912 h 5132074"/>
              <a:gd name="connsiteX4" fmla="*/ 1555753 w 3208800"/>
              <a:gd name="connsiteY4" fmla="*/ 194962 h 5132074"/>
              <a:gd name="connsiteX0" fmla="*/ 2147413 w 2162929"/>
              <a:gd name="connsiteY0" fmla="*/ 320103 h 5257215"/>
              <a:gd name="connsiteX1" fmla="*/ 23338 w 2162929"/>
              <a:gd name="connsiteY1" fmla="*/ 548666 h 5257215"/>
              <a:gd name="connsiteX2" fmla="*/ 804388 w 2162929"/>
              <a:gd name="connsiteY2" fmla="*/ 1070165 h 5257215"/>
              <a:gd name="connsiteX3" fmla="*/ 975838 w 2162929"/>
              <a:gd name="connsiteY3" fmla="*/ 5254053 h 5257215"/>
              <a:gd name="connsiteX4" fmla="*/ 2147413 w 2162929"/>
              <a:gd name="connsiteY4" fmla="*/ 320103 h 5257215"/>
              <a:gd name="connsiteX0" fmla="*/ 2170415 w 2186613"/>
              <a:gd name="connsiteY0" fmla="*/ 267640 h 5204752"/>
              <a:gd name="connsiteX1" fmla="*/ 23002 w 2186613"/>
              <a:gd name="connsiteY1" fmla="*/ 696241 h 5204752"/>
              <a:gd name="connsiteX2" fmla="*/ 827390 w 2186613"/>
              <a:gd name="connsiteY2" fmla="*/ 1017702 h 5204752"/>
              <a:gd name="connsiteX3" fmla="*/ 998840 w 2186613"/>
              <a:gd name="connsiteY3" fmla="*/ 5201590 h 5204752"/>
              <a:gd name="connsiteX4" fmla="*/ 2170415 w 2186613"/>
              <a:gd name="connsiteY4" fmla="*/ 267640 h 5204752"/>
              <a:gd name="connsiteX0" fmla="*/ 1945230 w 1955249"/>
              <a:gd name="connsiteY0" fmla="*/ 39543 h 4976655"/>
              <a:gd name="connsiteX1" fmla="*/ 26790 w 1955249"/>
              <a:gd name="connsiteY1" fmla="*/ 2559573 h 4976655"/>
              <a:gd name="connsiteX2" fmla="*/ 602205 w 1955249"/>
              <a:gd name="connsiteY2" fmla="*/ 789605 h 4976655"/>
              <a:gd name="connsiteX3" fmla="*/ 773655 w 1955249"/>
              <a:gd name="connsiteY3" fmla="*/ 4973493 h 4976655"/>
              <a:gd name="connsiteX4" fmla="*/ 1945230 w 1955249"/>
              <a:gd name="connsiteY4" fmla="*/ 39543 h 4976655"/>
              <a:gd name="connsiteX0" fmla="*/ 2022310 w 2034316"/>
              <a:gd name="connsiteY0" fmla="*/ 406806 h 5343918"/>
              <a:gd name="connsiteX1" fmla="*/ 25356 w 2034316"/>
              <a:gd name="connsiteY1" fmla="*/ 375001 h 5343918"/>
              <a:gd name="connsiteX2" fmla="*/ 679285 w 2034316"/>
              <a:gd name="connsiteY2" fmla="*/ 1156868 h 5343918"/>
              <a:gd name="connsiteX3" fmla="*/ 850735 w 2034316"/>
              <a:gd name="connsiteY3" fmla="*/ 5340756 h 5343918"/>
              <a:gd name="connsiteX4" fmla="*/ 2022310 w 2034316"/>
              <a:gd name="connsiteY4" fmla="*/ 406806 h 5343918"/>
              <a:gd name="connsiteX0" fmla="*/ 2029188 w 2041402"/>
              <a:gd name="connsiteY0" fmla="*/ 495658 h 5487427"/>
              <a:gd name="connsiteX1" fmla="*/ 32234 w 2041402"/>
              <a:gd name="connsiteY1" fmla="*/ 463853 h 5487427"/>
              <a:gd name="connsiteX2" fmla="*/ 562378 w 2041402"/>
              <a:gd name="connsiteY2" fmla="*/ 3078162 h 5487427"/>
              <a:gd name="connsiteX3" fmla="*/ 857613 w 2041402"/>
              <a:gd name="connsiteY3" fmla="*/ 5429608 h 5487427"/>
              <a:gd name="connsiteX4" fmla="*/ 2029188 w 2041402"/>
              <a:gd name="connsiteY4" fmla="*/ 495658 h 5487427"/>
              <a:gd name="connsiteX0" fmla="*/ 2029188 w 2135915"/>
              <a:gd name="connsiteY0" fmla="*/ 410613 h 4207529"/>
              <a:gd name="connsiteX1" fmla="*/ 32234 w 2135915"/>
              <a:gd name="connsiteY1" fmla="*/ 378808 h 4207529"/>
              <a:gd name="connsiteX2" fmla="*/ 562378 w 2135915"/>
              <a:gd name="connsiteY2" fmla="*/ 2993117 h 4207529"/>
              <a:gd name="connsiteX3" fmla="*/ 1726852 w 2135915"/>
              <a:gd name="connsiteY3" fmla="*/ 4089703 h 4207529"/>
              <a:gd name="connsiteX4" fmla="*/ 2029188 w 2135915"/>
              <a:gd name="connsiteY4" fmla="*/ 410613 h 4207529"/>
              <a:gd name="connsiteX0" fmla="*/ 2029188 w 2095706"/>
              <a:gd name="connsiteY0" fmla="*/ 410612 h 4140700"/>
              <a:gd name="connsiteX1" fmla="*/ 32234 w 2095706"/>
              <a:gd name="connsiteY1" fmla="*/ 378807 h 4140700"/>
              <a:gd name="connsiteX2" fmla="*/ 562378 w 2095706"/>
              <a:gd name="connsiteY2" fmla="*/ 2993116 h 4140700"/>
              <a:gd name="connsiteX3" fmla="*/ 1726852 w 2095706"/>
              <a:gd name="connsiteY3" fmla="*/ 4089702 h 4140700"/>
              <a:gd name="connsiteX4" fmla="*/ 2029188 w 2095706"/>
              <a:gd name="connsiteY4" fmla="*/ 410612 h 4140700"/>
              <a:gd name="connsiteX0" fmla="*/ 2029188 w 2120811"/>
              <a:gd name="connsiteY0" fmla="*/ 410612 h 4162962"/>
              <a:gd name="connsiteX1" fmla="*/ 32234 w 2120811"/>
              <a:gd name="connsiteY1" fmla="*/ 378807 h 4162962"/>
              <a:gd name="connsiteX2" fmla="*/ 562378 w 2120811"/>
              <a:gd name="connsiteY2" fmla="*/ 2993116 h 4162962"/>
              <a:gd name="connsiteX3" fmla="*/ 1726852 w 2120811"/>
              <a:gd name="connsiteY3" fmla="*/ 4089702 h 4162962"/>
              <a:gd name="connsiteX4" fmla="*/ 2029188 w 2120811"/>
              <a:gd name="connsiteY4" fmla="*/ 410612 h 4162962"/>
              <a:gd name="connsiteX0" fmla="*/ 1556771 w 1609554"/>
              <a:gd name="connsiteY0" fmla="*/ 893494 h 4647859"/>
              <a:gd name="connsiteX1" fmla="*/ 143395 w 1609554"/>
              <a:gd name="connsiteY1" fmla="*/ 173930 h 4647859"/>
              <a:gd name="connsiteX2" fmla="*/ 89961 w 1609554"/>
              <a:gd name="connsiteY2" fmla="*/ 3475998 h 4647859"/>
              <a:gd name="connsiteX3" fmla="*/ 1254435 w 1609554"/>
              <a:gd name="connsiteY3" fmla="*/ 4572584 h 4647859"/>
              <a:gd name="connsiteX4" fmla="*/ 1556771 w 1609554"/>
              <a:gd name="connsiteY4" fmla="*/ 893494 h 464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554" h="4647859">
                <a:moveTo>
                  <a:pt x="1556771" y="893494"/>
                </a:moveTo>
                <a:cubicBezTo>
                  <a:pt x="1371598" y="160385"/>
                  <a:pt x="387863" y="-256487"/>
                  <a:pt x="143395" y="173930"/>
                </a:cubicBezTo>
                <a:cubicBezTo>
                  <a:pt x="-101073" y="604347"/>
                  <a:pt x="556686" y="2785436"/>
                  <a:pt x="89961" y="3475998"/>
                </a:cubicBezTo>
                <a:cubicBezTo>
                  <a:pt x="-376764" y="4166560"/>
                  <a:pt x="1117784" y="3936618"/>
                  <a:pt x="1254435" y="4572584"/>
                </a:cubicBezTo>
                <a:cubicBezTo>
                  <a:pt x="1391086" y="5208550"/>
                  <a:pt x="1741944" y="1626603"/>
                  <a:pt x="1556771" y="89349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81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683" y="6173478"/>
            <a:ext cx="5028769" cy="61203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51216" y="676691"/>
            <a:ext cx="6877652" cy="5668432"/>
          </a:xfrm>
          <a:prstGeom prst="rect">
            <a:avLst/>
          </a:prstGeom>
        </p:spPr>
      </p:sp>
      <p:cxnSp>
        <p:nvCxnSpPr>
          <p:cNvPr id="4" name="Straight Arrow Connector 58"/>
          <p:cNvCxnSpPr/>
          <p:nvPr/>
        </p:nvCxnSpPr>
        <p:spPr>
          <a:xfrm flipH="1" flipV="1">
            <a:off x="3641408" y="1270318"/>
            <a:ext cx="615315" cy="109982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81"/>
          <p:cNvCxnSpPr/>
          <p:nvPr/>
        </p:nvCxnSpPr>
        <p:spPr>
          <a:xfrm flipH="1" flipV="1">
            <a:off x="2415858" y="1985963"/>
            <a:ext cx="759460" cy="99631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82"/>
          <p:cNvCxnSpPr/>
          <p:nvPr/>
        </p:nvCxnSpPr>
        <p:spPr>
          <a:xfrm flipH="1" flipV="1">
            <a:off x="1829118" y="2573973"/>
            <a:ext cx="954405" cy="82232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3"/>
          <p:cNvCxnSpPr/>
          <p:nvPr/>
        </p:nvCxnSpPr>
        <p:spPr>
          <a:xfrm flipH="1" flipV="1">
            <a:off x="3046413" y="1556792"/>
            <a:ext cx="572135" cy="106172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84"/>
          <p:cNvCxnSpPr/>
          <p:nvPr/>
        </p:nvCxnSpPr>
        <p:spPr>
          <a:xfrm flipH="1" flipV="1">
            <a:off x="2979738" y="3987483"/>
            <a:ext cx="1000760" cy="75946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5"/>
          <p:cNvCxnSpPr/>
          <p:nvPr/>
        </p:nvCxnSpPr>
        <p:spPr>
          <a:xfrm flipH="1" flipV="1">
            <a:off x="3350578" y="3469323"/>
            <a:ext cx="1012190" cy="79311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86"/>
          <p:cNvCxnSpPr/>
          <p:nvPr/>
        </p:nvCxnSpPr>
        <p:spPr>
          <a:xfrm flipH="1" flipV="1">
            <a:off x="4077653" y="2804478"/>
            <a:ext cx="759460" cy="99631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87"/>
          <p:cNvCxnSpPr/>
          <p:nvPr/>
        </p:nvCxnSpPr>
        <p:spPr>
          <a:xfrm flipH="1" flipV="1">
            <a:off x="4764723" y="2370138"/>
            <a:ext cx="603250" cy="109347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88"/>
          <p:cNvCxnSpPr/>
          <p:nvPr/>
        </p:nvCxnSpPr>
        <p:spPr>
          <a:xfrm flipH="1" flipV="1">
            <a:off x="4562793" y="4829493"/>
            <a:ext cx="1000760" cy="75819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89"/>
          <p:cNvCxnSpPr/>
          <p:nvPr/>
        </p:nvCxnSpPr>
        <p:spPr>
          <a:xfrm flipH="1" flipV="1">
            <a:off x="6156176" y="3535998"/>
            <a:ext cx="1000760" cy="84836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90"/>
          <p:cNvCxnSpPr/>
          <p:nvPr/>
        </p:nvCxnSpPr>
        <p:spPr>
          <a:xfrm flipH="1" flipV="1">
            <a:off x="5083408" y="4330383"/>
            <a:ext cx="1000760" cy="75819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91"/>
          <p:cNvCxnSpPr/>
          <p:nvPr/>
        </p:nvCxnSpPr>
        <p:spPr>
          <a:xfrm flipH="1" flipV="1">
            <a:off x="5580112" y="3955733"/>
            <a:ext cx="1000760" cy="75819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2"/>
              <p:cNvSpPr txBox="1"/>
              <p:nvPr/>
            </p:nvSpPr>
            <p:spPr>
              <a:xfrm>
                <a:off x="1573084" y="1760206"/>
                <a:ext cx="799088" cy="108963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6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𝑀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084" y="1760206"/>
                <a:ext cx="799088" cy="108963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2"/>
              <p:cNvSpPr txBox="1"/>
              <p:nvPr/>
            </p:nvSpPr>
            <p:spPr>
              <a:xfrm>
                <a:off x="2436045" y="4890391"/>
                <a:ext cx="626999" cy="94327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𝜉</m:t>
                      </m:r>
                    </m:oMath>
                  </m:oMathPara>
                </a14:m>
                <a:endParaRPr lang="es-MX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045" y="4890391"/>
                <a:ext cx="626999" cy="94327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80"/>
          <p:cNvSpPr/>
          <p:nvPr/>
        </p:nvSpPr>
        <p:spPr>
          <a:xfrm rot="5400000" flipH="1" flipV="1">
            <a:off x="2930968" y="3809435"/>
            <a:ext cx="1674172" cy="1969062"/>
          </a:xfrm>
          <a:prstGeom prst="arc">
            <a:avLst>
              <a:gd name="adj1" fmla="val 15369791"/>
              <a:gd name="adj2" fmla="val 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9" name="Arc 3"/>
          <p:cNvSpPr/>
          <p:nvPr/>
        </p:nvSpPr>
        <p:spPr>
          <a:xfrm rot="15393172" flipV="1">
            <a:off x="4824397" y="966427"/>
            <a:ext cx="1838325" cy="3110230"/>
          </a:xfrm>
          <a:prstGeom prst="arc">
            <a:avLst>
              <a:gd name="adj1" fmla="val 12494622"/>
              <a:gd name="adj2" fmla="val 16105685"/>
            </a:avLst>
          </a:prstGeom>
          <a:ln w="28575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20" name="Freeform 12"/>
          <p:cNvSpPr/>
          <p:nvPr/>
        </p:nvSpPr>
        <p:spPr>
          <a:xfrm>
            <a:off x="2639859" y="2249700"/>
            <a:ext cx="1980989" cy="1544955"/>
          </a:xfrm>
          <a:custGeom>
            <a:avLst/>
            <a:gdLst>
              <a:gd name="connsiteX0" fmla="*/ 0 w 1876425"/>
              <a:gd name="connsiteY0" fmla="*/ 1400175 h 1400175"/>
              <a:gd name="connsiteX1" fmla="*/ 704850 w 1876425"/>
              <a:gd name="connsiteY1" fmla="*/ 466725 h 1400175"/>
              <a:gd name="connsiteX2" fmla="*/ 1876425 w 1876425"/>
              <a:gd name="connsiteY2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6425" h="1400175">
                <a:moveTo>
                  <a:pt x="0" y="1400175"/>
                </a:moveTo>
                <a:cubicBezTo>
                  <a:pt x="196056" y="1050131"/>
                  <a:pt x="392113" y="700087"/>
                  <a:pt x="704850" y="466725"/>
                </a:cubicBezTo>
                <a:cubicBezTo>
                  <a:pt x="1017587" y="233363"/>
                  <a:pt x="1447006" y="116681"/>
                  <a:pt x="1876425" y="0"/>
                </a:cubicBezTo>
              </a:path>
            </a:pathLst>
          </a:cu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21" name="Freeform 92"/>
          <p:cNvSpPr/>
          <p:nvPr/>
        </p:nvSpPr>
        <p:spPr>
          <a:xfrm>
            <a:off x="3890571" y="3294827"/>
            <a:ext cx="2371560" cy="1604028"/>
          </a:xfrm>
          <a:custGeom>
            <a:avLst/>
            <a:gdLst>
              <a:gd name="connsiteX0" fmla="*/ 0 w 1876425"/>
              <a:gd name="connsiteY0" fmla="*/ 1400175 h 1400175"/>
              <a:gd name="connsiteX1" fmla="*/ 704850 w 1876425"/>
              <a:gd name="connsiteY1" fmla="*/ 466725 h 1400175"/>
              <a:gd name="connsiteX2" fmla="*/ 1876425 w 1876425"/>
              <a:gd name="connsiteY2" fmla="*/ 0 h 1400175"/>
              <a:gd name="connsiteX0" fmla="*/ 0 w 1876425"/>
              <a:gd name="connsiteY0" fmla="*/ 1400175 h 1400175"/>
              <a:gd name="connsiteX1" fmla="*/ 856675 w 1876425"/>
              <a:gd name="connsiteY1" fmla="*/ 280474 h 1400175"/>
              <a:gd name="connsiteX2" fmla="*/ 1876425 w 1876425"/>
              <a:gd name="connsiteY2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6425" h="1400175">
                <a:moveTo>
                  <a:pt x="0" y="1400175"/>
                </a:moveTo>
                <a:cubicBezTo>
                  <a:pt x="196056" y="1050131"/>
                  <a:pt x="543938" y="513836"/>
                  <a:pt x="856675" y="280474"/>
                </a:cubicBezTo>
                <a:cubicBezTo>
                  <a:pt x="1169412" y="47112"/>
                  <a:pt x="1447006" y="116681"/>
                  <a:pt x="1876425" y="0"/>
                </a:cubicBezTo>
              </a:path>
            </a:pathLst>
          </a:cu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22" name="Freeform 93"/>
          <p:cNvSpPr/>
          <p:nvPr/>
        </p:nvSpPr>
        <p:spPr>
          <a:xfrm>
            <a:off x="5563553" y="4395022"/>
            <a:ext cx="1699540" cy="1288048"/>
          </a:xfrm>
          <a:custGeom>
            <a:avLst/>
            <a:gdLst>
              <a:gd name="connsiteX0" fmla="*/ 0 w 1876425"/>
              <a:gd name="connsiteY0" fmla="*/ 1400175 h 1400175"/>
              <a:gd name="connsiteX1" fmla="*/ 704850 w 1876425"/>
              <a:gd name="connsiteY1" fmla="*/ 466725 h 1400175"/>
              <a:gd name="connsiteX2" fmla="*/ 1876425 w 1876425"/>
              <a:gd name="connsiteY2" fmla="*/ 0 h 1400175"/>
              <a:gd name="connsiteX0" fmla="*/ 0 w 1876425"/>
              <a:gd name="connsiteY0" fmla="*/ 1400175 h 1400175"/>
              <a:gd name="connsiteX1" fmla="*/ 856675 w 1876425"/>
              <a:gd name="connsiteY1" fmla="*/ 280474 h 1400175"/>
              <a:gd name="connsiteX2" fmla="*/ 1876425 w 1876425"/>
              <a:gd name="connsiteY2" fmla="*/ 0 h 1400175"/>
              <a:gd name="connsiteX0" fmla="*/ 0 w 1876425"/>
              <a:gd name="connsiteY0" fmla="*/ 1400175 h 1400175"/>
              <a:gd name="connsiteX1" fmla="*/ 611726 w 1876425"/>
              <a:gd name="connsiteY1" fmla="*/ 698463 h 1400175"/>
              <a:gd name="connsiteX2" fmla="*/ 1876425 w 1876425"/>
              <a:gd name="connsiteY2" fmla="*/ 0 h 1400175"/>
              <a:gd name="connsiteX0" fmla="*/ 0 w 1493544"/>
              <a:gd name="connsiteY0" fmla="*/ 1207547 h 1207547"/>
              <a:gd name="connsiteX1" fmla="*/ 611726 w 1493544"/>
              <a:gd name="connsiteY1" fmla="*/ 505835 h 1207547"/>
              <a:gd name="connsiteX2" fmla="*/ 1493544 w 1493544"/>
              <a:gd name="connsiteY2" fmla="*/ 0 h 1207547"/>
              <a:gd name="connsiteX0" fmla="*/ 0 w 1559199"/>
              <a:gd name="connsiteY0" fmla="*/ 1263822 h 1263822"/>
              <a:gd name="connsiteX1" fmla="*/ 611726 w 1559199"/>
              <a:gd name="connsiteY1" fmla="*/ 562110 h 1263822"/>
              <a:gd name="connsiteX2" fmla="*/ 1559199 w 1559199"/>
              <a:gd name="connsiteY2" fmla="*/ 0 h 126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9199" h="1263822">
                <a:moveTo>
                  <a:pt x="0" y="1263822"/>
                </a:moveTo>
                <a:cubicBezTo>
                  <a:pt x="196056" y="913778"/>
                  <a:pt x="298989" y="795472"/>
                  <a:pt x="611726" y="562110"/>
                </a:cubicBezTo>
                <a:cubicBezTo>
                  <a:pt x="924463" y="328748"/>
                  <a:pt x="1129780" y="116681"/>
                  <a:pt x="1559199" y="0"/>
                </a:cubicBezTo>
              </a:path>
            </a:pathLst>
          </a:cu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2"/>
              <p:cNvSpPr txBox="1"/>
              <p:nvPr/>
            </p:nvSpPr>
            <p:spPr>
              <a:xfrm>
                <a:off x="6216045" y="1289368"/>
                <a:ext cx="2193290" cy="169291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𝑆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(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𝑇𝑀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es-MX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045" y="1289368"/>
                <a:ext cx="2193290" cy="16929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49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4149080"/>
            <a:ext cx="50196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5982" y="4788429"/>
            <a:ext cx="3770339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CuadroTexto"/>
          <p:cNvSpPr txBox="1"/>
          <p:nvPr/>
        </p:nvSpPr>
        <p:spPr>
          <a:xfrm>
            <a:off x="1772238" y="1572752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70C0"/>
                </a:solidFill>
              </a:rPr>
              <a:t>Second Gauss-Weingarten equations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494" y="2820945"/>
            <a:ext cx="4450094" cy="54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1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11"/>
          <p:cNvSpPr/>
          <p:nvPr/>
        </p:nvSpPr>
        <p:spPr>
          <a:xfrm rot="7805557">
            <a:off x="2683997" y="138338"/>
            <a:ext cx="3145453" cy="6328595"/>
          </a:xfrm>
          <a:custGeom>
            <a:avLst/>
            <a:gdLst>
              <a:gd name="connsiteX0" fmla="*/ 1320440 w 2963341"/>
              <a:gd name="connsiteY0" fmla="*/ 203302 h 5146656"/>
              <a:gd name="connsiteX1" fmla="*/ 2949215 w 2963341"/>
              <a:gd name="connsiteY1" fmla="*/ 993877 h 5146656"/>
              <a:gd name="connsiteX2" fmla="*/ 329840 w 2963341"/>
              <a:gd name="connsiteY2" fmla="*/ 1451077 h 5146656"/>
              <a:gd name="connsiteX3" fmla="*/ 148865 w 2963341"/>
              <a:gd name="connsiteY3" fmla="*/ 5137252 h 5146656"/>
              <a:gd name="connsiteX4" fmla="*/ 1320440 w 2963341"/>
              <a:gd name="connsiteY4" fmla="*/ 203302 h 5146656"/>
              <a:gd name="connsiteX0" fmla="*/ 1211571 w 3032381"/>
              <a:gd name="connsiteY0" fmla="*/ 210295 h 5162450"/>
              <a:gd name="connsiteX1" fmla="*/ 2840346 w 3032381"/>
              <a:gd name="connsiteY1" fmla="*/ 1000870 h 5162450"/>
              <a:gd name="connsiteX2" fmla="*/ 2687946 w 3032381"/>
              <a:gd name="connsiteY2" fmla="*/ 1848620 h 5162450"/>
              <a:gd name="connsiteX3" fmla="*/ 39996 w 3032381"/>
              <a:gd name="connsiteY3" fmla="*/ 5144245 h 5162450"/>
              <a:gd name="connsiteX4" fmla="*/ 1211571 w 3032381"/>
              <a:gd name="connsiteY4" fmla="*/ 210295 h 5162450"/>
              <a:gd name="connsiteX0" fmla="*/ 1555753 w 3208800"/>
              <a:gd name="connsiteY0" fmla="*/ 194962 h 5132074"/>
              <a:gd name="connsiteX1" fmla="*/ 3184528 w 3208800"/>
              <a:gd name="connsiteY1" fmla="*/ 985537 h 5132074"/>
              <a:gd name="connsiteX2" fmla="*/ 212728 w 3208800"/>
              <a:gd name="connsiteY2" fmla="*/ 945024 h 5132074"/>
              <a:gd name="connsiteX3" fmla="*/ 384178 w 3208800"/>
              <a:gd name="connsiteY3" fmla="*/ 5128912 h 5132074"/>
              <a:gd name="connsiteX4" fmla="*/ 1555753 w 3208800"/>
              <a:gd name="connsiteY4" fmla="*/ 194962 h 5132074"/>
              <a:gd name="connsiteX0" fmla="*/ 2147413 w 2162929"/>
              <a:gd name="connsiteY0" fmla="*/ 320103 h 5257215"/>
              <a:gd name="connsiteX1" fmla="*/ 23338 w 2162929"/>
              <a:gd name="connsiteY1" fmla="*/ 548666 h 5257215"/>
              <a:gd name="connsiteX2" fmla="*/ 804388 w 2162929"/>
              <a:gd name="connsiteY2" fmla="*/ 1070165 h 5257215"/>
              <a:gd name="connsiteX3" fmla="*/ 975838 w 2162929"/>
              <a:gd name="connsiteY3" fmla="*/ 5254053 h 5257215"/>
              <a:gd name="connsiteX4" fmla="*/ 2147413 w 2162929"/>
              <a:gd name="connsiteY4" fmla="*/ 320103 h 5257215"/>
              <a:gd name="connsiteX0" fmla="*/ 2170415 w 2186613"/>
              <a:gd name="connsiteY0" fmla="*/ 267640 h 5204752"/>
              <a:gd name="connsiteX1" fmla="*/ 23002 w 2186613"/>
              <a:gd name="connsiteY1" fmla="*/ 696241 h 5204752"/>
              <a:gd name="connsiteX2" fmla="*/ 827390 w 2186613"/>
              <a:gd name="connsiteY2" fmla="*/ 1017702 h 5204752"/>
              <a:gd name="connsiteX3" fmla="*/ 998840 w 2186613"/>
              <a:gd name="connsiteY3" fmla="*/ 5201590 h 5204752"/>
              <a:gd name="connsiteX4" fmla="*/ 2170415 w 2186613"/>
              <a:gd name="connsiteY4" fmla="*/ 267640 h 5204752"/>
              <a:gd name="connsiteX0" fmla="*/ 1945230 w 1955249"/>
              <a:gd name="connsiteY0" fmla="*/ 39543 h 4976655"/>
              <a:gd name="connsiteX1" fmla="*/ 26790 w 1955249"/>
              <a:gd name="connsiteY1" fmla="*/ 2559573 h 4976655"/>
              <a:gd name="connsiteX2" fmla="*/ 602205 w 1955249"/>
              <a:gd name="connsiteY2" fmla="*/ 789605 h 4976655"/>
              <a:gd name="connsiteX3" fmla="*/ 773655 w 1955249"/>
              <a:gd name="connsiteY3" fmla="*/ 4973493 h 4976655"/>
              <a:gd name="connsiteX4" fmla="*/ 1945230 w 1955249"/>
              <a:gd name="connsiteY4" fmla="*/ 39543 h 4976655"/>
              <a:gd name="connsiteX0" fmla="*/ 2022310 w 2034316"/>
              <a:gd name="connsiteY0" fmla="*/ 406806 h 5343918"/>
              <a:gd name="connsiteX1" fmla="*/ 25356 w 2034316"/>
              <a:gd name="connsiteY1" fmla="*/ 375001 h 5343918"/>
              <a:gd name="connsiteX2" fmla="*/ 679285 w 2034316"/>
              <a:gd name="connsiteY2" fmla="*/ 1156868 h 5343918"/>
              <a:gd name="connsiteX3" fmla="*/ 850735 w 2034316"/>
              <a:gd name="connsiteY3" fmla="*/ 5340756 h 5343918"/>
              <a:gd name="connsiteX4" fmla="*/ 2022310 w 2034316"/>
              <a:gd name="connsiteY4" fmla="*/ 406806 h 5343918"/>
              <a:gd name="connsiteX0" fmla="*/ 2029188 w 2041402"/>
              <a:gd name="connsiteY0" fmla="*/ 495658 h 5487427"/>
              <a:gd name="connsiteX1" fmla="*/ 32234 w 2041402"/>
              <a:gd name="connsiteY1" fmla="*/ 463853 h 5487427"/>
              <a:gd name="connsiteX2" fmla="*/ 562378 w 2041402"/>
              <a:gd name="connsiteY2" fmla="*/ 3078162 h 5487427"/>
              <a:gd name="connsiteX3" fmla="*/ 857613 w 2041402"/>
              <a:gd name="connsiteY3" fmla="*/ 5429608 h 5487427"/>
              <a:gd name="connsiteX4" fmla="*/ 2029188 w 2041402"/>
              <a:gd name="connsiteY4" fmla="*/ 495658 h 5487427"/>
              <a:gd name="connsiteX0" fmla="*/ 2029188 w 2135915"/>
              <a:gd name="connsiteY0" fmla="*/ 410613 h 4207529"/>
              <a:gd name="connsiteX1" fmla="*/ 32234 w 2135915"/>
              <a:gd name="connsiteY1" fmla="*/ 378808 h 4207529"/>
              <a:gd name="connsiteX2" fmla="*/ 562378 w 2135915"/>
              <a:gd name="connsiteY2" fmla="*/ 2993117 h 4207529"/>
              <a:gd name="connsiteX3" fmla="*/ 1726852 w 2135915"/>
              <a:gd name="connsiteY3" fmla="*/ 4089703 h 4207529"/>
              <a:gd name="connsiteX4" fmla="*/ 2029188 w 2135915"/>
              <a:gd name="connsiteY4" fmla="*/ 410613 h 4207529"/>
              <a:gd name="connsiteX0" fmla="*/ 2029188 w 2095706"/>
              <a:gd name="connsiteY0" fmla="*/ 410612 h 4140700"/>
              <a:gd name="connsiteX1" fmla="*/ 32234 w 2095706"/>
              <a:gd name="connsiteY1" fmla="*/ 378807 h 4140700"/>
              <a:gd name="connsiteX2" fmla="*/ 562378 w 2095706"/>
              <a:gd name="connsiteY2" fmla="*/ 2993116 h 4140700"/>
              <a:gd name="connsiteX3" fmla="*/ 1726852 w 2095706"/>
              <a:gd name="connsiteY3" fmla="*/ 4089702 h 4140700"/>
              <a:gd name="connsiteX4" fmla="*/ 2029188 w 2095706"/>
              <a:gd name="connsiteY4" fmla="*/ 410612 h 4140700"/>
              <a:gd name="connsiteX0" fmla="*/ 2029188 w 2120811"/>
              <a:gd name="connsiteY0" fmla="*/ 410612 h 4162962"/>
              <a:gd name="connsiteX1" fmla="*/ 32234 w 2120811"/>
              <a:gd name="connsiteY1" fmla="*/ 378807 h 4162962"/>
              <a:gd name="connsiteX2" fmla="*/ 562378 w 2120811"/>
              <a:gd name="connsiteY2" fmla="*/ 2993116 h 4162962"/>
              <a:gd name="connsiteX3" fmla="*/ 1726852 w 2120811"/>
              <a:gd name="connsiteY3" fmla="*/ 4089702 h 4162962"/>
              <a:gd name="connsiteX4" fmla="*/ 2029188 w 2120811"/>
              <a:gd name="connsiteY4" fmla="*/ 410612 h 4162962"/>
              <a:gd name="connsiteX0" fmla="*/ 1556771 w 1609554"/>
              <a:gd name="connsiteY0" fmla="*/ 893494 h 4647859"/>
              <a:gd name="connsiteX1" fmla="*/ 143395 w 1609554"/>
              <a:gd name="connsiteY1" fmla="*/ 173930 h 4647859"/>
              <a:gd name="connsiteX2" fmla="*/ 89961 w 1609554"/>
              <a:gd name="connsiteY2" fmla="*/ 3475998 h 4647859"/>
              <a:gd name="connsiteX3" fmla="*/ 1254435 w 1609554"/>
              <a:gd name="connsiteY3" fmla="*/ 4572584 h 4647859"/>
              <a:gd name="connsiteX4" fmla="*/ 1556771 w 1609554"/>
              <a:gd name="connsiteY4" fmla="*/ 893494 h 464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554" h="4647859">
                <a:moveTo>
                  <a:pt x="1556771" y="893494"/>
                </a:moveTo>
                <a:cubicBezTo>
                  <a:pt x="1371598" y="160385"/>
                  <a:pt x="387863" y="-256487"/>
                  <a:pt x="143395" y="173930"/>
                </a:cubicBezTo>
                <a:cubicBezTo>
                  <a:pt x="-101073" y="604347"/>
                  <a:pt x="556686" y="2785436"/>
                  <a:pt x="89961" y="3475998"/>
                </a:cubicBezTo>
                <a:cubicBezTo>
                  <a:pt x="-376764" y="4166560"/>
                  <a:pt x="1117784" y="3936618"/>
                  <a:pt x="1254435" y="4572584"/>
                </a:cubicBezTo>
                <a:cubicBezTo>
                  <a:pt x="1391086" y="5208550"/>
                  <a:pt x="1741944" y="1626603"/>
                  <a:pt x="1556771" y="89349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81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1451216" y="676691"/>
            <a:ext cx="6877652" cy="5668432"/>
          </a:xfrm>
          <a:prstGeom prst="rect">
            <a:avLst/>
          </a:prstGeom>
        </p:spPr>
      </p:sp>
      <p:cxnSp>
        <p:nvCxnSpPr>
          <p:cNvPr id="25" name="Straight Arrow Connector 58"/>
          <p:cNvCxnSpPr/>
          <p:nvPr/>
        </p:nvCxnSpPr>
        <p:spPr>
          <a:xfrm flipH="1" flipV="1">
            <a:off x="3641408" y="1270318"/>
            <a:ext cx="615315" cy="109982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81"/>
          <p:cNvCxnSpPr/>
          <p:nvPr/>
        </p:nvCxnSpPr>
        <p:spPr>
          <a:xfrm flipH="1" flipV="1">
            <a:off x="2415858" y="1985963"/>
            <a:ext cx="759460" cy="99631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82"/>
          <p:cNvCxnSpPr/>
          <p:nvPr/>
        </p:nvCxnSpPr>
        <p:spPr>
          <a:xfrm flipH="1" flipV="1">
            <a:off x="1829118" y="2573973"/>
            <a:ext cx="954405" cy="82232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83"/>
          <p:cNvCxnSpPr/>
          <p:nvPr/>
        </p:nvCxnSpPr>
        <p:spPr>
          <a:xfrm flipH="1" flipV="1">
            <a:off x="3046413" y="1556792"/>
            <a:ext cx="572135" cy="106172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84"/>
          <p:cNvCxnSpPr/>
          <p:nvPr/>
        </p:nvCxnSpPr>
        <p:spPr>
          <a:xfrm flipH="1" flipV="1">
            <a:off x="2979738" y="3987483"/>
            <a:ext cx="1000760" cy="75946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85"/>
          <p:cNvCxnSpPr/>
          <p:nvPr/>
        </p:nvCxnSpPr>
        <p:spPr>
          <a:xfrm flipH="1" flipV="1">
            <a:off x="3350578" y="3469323"/>
            <a:ext cx="1012190" cy="79311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86"/>
          <p:cNvCxnSpPr/>
          <p:nvPr/>
        </p:nvCxnSpPr>
        <p:spPr>
          <a:xfrm flipH="1" flipV="1">
            <a:off x="4077653" y="2804478"/>
            <a:ext cx="759460" cy="996315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87"/>
          <p:cNvCxnSpPr/>
          <p:nvPr/>
        </p:nvCxnSpPr>
        <p:spPr>
          <a:xfrm flipH="1" flipV="1">
            <a:off x="4764723" y="2370138"/>
            <a:ext cx="603250" cy="109347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88"/>
          <p:cNvCxnSpPr/>
          <p:nvPr/>
        </p:nvCxnSpPr>
        <p:spPr>
          <a:xfrm flipH="1" flipV="1">
            <a:off x="4562793" y="4829493"/>
            <a:ext cx="1000760" cy="75819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89"/>
          <p:cNvCxnSpPr/>
          <p:nvPr/>
        </p:nvCxnSpPr>
        <p:spPr>
          <a:xfrm flipH="1" flipV="1">
            <a:off x="6156176" y="3535998"/>
            <a:ext cx="1000760" cy="84836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90"/>
          <p:cNvCxnSpPr/>
          <p:nvPr/>
        </p:nvCxnSpPr>
        <p:spPr>
          <a:xfrm flipH="1" flipV="1">
            <a:off x="5083408" y="4330383"/>
            <a:ext cx="1000760" cy="75819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91"/>
          <p:cNvCxnSpPr/>
          <p:nvPr/>
        </p:nvCxnSpPr>
        <p:spPr>
          <a:xfrm flipH="1" flipV="1">
            <a:off x="5580112" y="3955733"/>
            <a:ext cx="1000760" cy="75819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2"/>
              <p:cNvSpPr txBox="1"/>
              <p:nvPr/>
            </p:nvSpPr>
            <p:spPr>
              <a:xfrm>
                <a:off x="1573084" y="1760206"/>
                <a:ext cx="799088" cy="108963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6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𝑀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084" y="1760206"/>
                <a:ext cx="799088" cy="108963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2"/>
              <p:cNvSpPr txBox="1"/>
              <p:nvPr/>
            </p:nvSpPr>
            <p:spPr>
              <a:xfrm>
                <a:off x="2436045" y="4890391"/>
                <a:ext cx="626999" cy="94327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𝜉</m:t>
                      </m:r>
                    </m:oMath>
                  </m:oMathPara>
                </a14:m>
                <a:endParaRPr lang="es-MX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045" y="4890391"/>
                <a:ext cx="626999" cy="94327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80"/>
          <p:cNvSpPr/>
          <p:nvPr/>
        </p:nvSpPr>
        <p:spPr>
          <a:xfrm rot="5400000" flipH="1" flipV="1">
            <a:off x="2930968" y="3809435"/>
            <a:ext cx="1674172" cy="1969062"/>
          </a:xfrm>
          <a:prstGeom prst="arc">
            <a:avLst>
              <a:gd name="adj1" fmla="val 15369791"/>
              <a:gd name="adj2" fmla="val 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1" name="Arc 3"/>
          <p:cNvSpPr/>
          <p:nvPr/>
        </p:nvSpPr>
        <p:spPr>
          <a:xfrm rot="15393172" flipV="1">
            <a:off x="4824397" y="966427"/>
            <a:ext cx="1838325" cy="3110230"/>
          </a:xfrm>
          <a:prstGeom prst="arc">
            <a:avLst>
              <a:gd name="adj1" fmla="val 12494622"/>
              <a:gd name="adj2" fmla="val 16105685"/>
            </a:avLst>
          </a:prstGeom>
          <a:ln w="28575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2" name="Freeform 12"/>
          <p:cNvSpPr/>
          <p:nvPr/>
        </p:nvSpPr>
        <p:spPr>
          <a:xfrm>
            <a:off x="2639859" y="2249700"/>
            <a:ext cx="1980989" cy="1544955"/>
          </a:xfrm>
          <a:custGeom>
            <a:avLst/>
            <a:gdLst>
              <a:gd name="connsiteX0" fmla="*/ 0 w 1876425"/>
              <a:gd name="connsiteY0" fmla="*/ 1400175 h 1400175"/>
              <a:gd name="connsiteX1" fmla="*/ 704850 w 1876425"/>
              <a:gd name="connsiteY1" fmla="*/ 466725 h 1400175"/>
              <a:gd name="connsiteX2" fmla="*/ 1876425 w 1876425"/>
              <a:gd name="connsiteY2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6425" h="1400175">
                <a:moveTo>
                  <a:pt x="0" y="1400175"/>
                </a:moveTo>
                <a:cubicBezTo>
                  <a:pt x="196056" y="1050131"/>
                  <a:pt x="392113" y="700087"/>
                  <a:pt x="704850" y="466725"/>
                </a:cubicBezTo>
                <a:cubicBezTo>
                  <a:pt x="1017587" y="233363"/>
                  <a:pt x="1447006" y="116681"/>
                  <a:pt x="1876425" y="0"/>
                </a:cubicBezTo>
              </a:path>
            </a:pathLst>
          </a:cu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3" name="Freeform 92"/>
          <p:cNvSpPr/>
          <p:nvPr/>
        </p:nvSpPr>
        <p:spPr>
          <a:xfrm>
            <a:off x="3890571" y="3294827"/>
            <a:ext cx="2371560" cy="1604028"/>
          </a:xfrm>
          <a:custGeom>
            <a:avLst/>
            <a:gdLst>
              <a:gd name="connsiteX0" fmla="*/ 0 w 1876425"/>
              <a:gd name="connsiteY0" fmla="*/ 1400175 h 1400175"/>
              <a:gd name="connsiteX1" fmla="*/ 704850 w 1876425"/>
              <a:gd name="connsiteY1" fmla="*/ 466725 h 1400175"/>
              <a:gd name="connsiteX2" fmla="*/ 1876425 w 1876425"/>
              <a:gd name="connsiteY2" fmla="*/ 0 h 1400175"/>
              <a:gd name="connsiteX0" fmla="*/ 0 w 1876425"/>
              <a:gd name="connsiteY0" fmla="*/ 1400175 h 1400175"/>
              <a:gd name="connsiteX1" fmla="*/ 856675 w 1876425"/>
              <a:gd name="connsiteY1" fmla="*/ 280474 h 1400175"/>
              <a:gd name="connsiteX2" fmla="*/ 1876425 w 1876425"/>
              <a:gd name="connsiteY2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6425" h="1400175">
                <a:moveTo>
                  <a:pt x="0" y="1400175"/>
                </a:moveTo>
                <a:cubicBezTo>
                  <a:pt x="196056" y="1050131"/>
                  <a:pt x="543938" y="513836"/>
                  <a:pt x="856675" y="280474"/>
                </a:cubicBezTo>
                <a:cubicBezTo>
                  <a:pt x="1169412" y="47112"/>
                  <a:pt x="1447006" y="116681"/>
                  <a:pt x="1876425" y="0"/>
                </a:cubicBezTo>
              </a:path>
            </a:pathLst>
          </a:cu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4" name="Freeform 93"/>
          <p:cNvSpPr/>
          <p:nvPr/>
        </p:nvSpPr>
        <p:spPr>
          <a:xfrm>
            <a:off x="5563553" y="4395022"/>
            <a:ext cx="1699540" cy="1288048"/>
          </a:xfrm>
          <a:custGeom>
            <a:avLst/>
            <a:gdLst>
              <a:gd name="connsiteX0" fmla="*/ 0 w 1876425"/>
              <a:gd name="connsiteY0" fmla="*/ 1400175 h 1400175"/>
              <a:gd name="connsiteX1" fmla="*/ 704850 w 1876425"/>
              <a:gd name="connsiteY1" fmla="*/ 466725 h 1400175"/>
              <a:gd name="connsiteX2" fmla="*/ 1876425 w 1876425"/>
              <a:gd name="connsiteY2" fmla="*/ 0 h 1400175"/>
              <a:gd name="connsiteX0" fmla="*/ 0 w 1876425"/>
              <a:gd name="connsiteY0" fmla="*/ 1400175 h 1400175"/>
              <a:gd name="connsiteX1" fmla="*/ 856675 w 1876425"/>
              <a:gd name="connsiteY1" fmla="*/ 280474 h 1400175"/>
              <a:gd name="connsiteX2" fmla="*/ 1876425 w 1876425"/>
              <a:gd name="connsiteY2" fmla="*/ 0 h 1400175"/>
              <a:gd name="connsiteX0" fmla="*/ 0 w 1876425"/>
              <a:gd name="connsiteY0" fmla="*/ 1400175 h 1400175"/>
              <a:gd name="connsiteX1" fmla="*/ 611726 w 1876425"/>
              <a:gd name="connsiteY1" fmla="*/ 698463 h 1400175"/>
              <a:gd name="connsiteX2" fmla="*/ 1876425 w 1876425"/>
              <a:gd name="connsiteY2" fmla="*/ 0 h 1400175"/>
              <a:gd name="connsiteX0" fmla="*/ 0 w 1493544"/>
              <a:gd name="connsiteY0" fmla="*/ 1207547 h 1207547"/>
              <a:gd name="connsiteX1" fmla="*/ 611726 w 1493544"/>
              <a:gd name="connsiteY1" fmla="*/ 505835 h 1207547"/>
              <a:gd name="connsiteX2" fmla="*/ 1493544 w 1493544"/>
              <a:gd name="connsiteY2" fmla="*/ 0 h 1207547"/>
              <a:gd name="connsiteX0" fmla="*/ 0 w 1559199"/>
              <a:gd name="connsiteY0" fmla="*/ 1263822 h 1263822"/>
              <a:gd name="connsiteX1" fmla="*/ 611726 w 1559199"/>
              <a:gd name="connsiteY1" fmla="*/ 562110 h 1263822"/>
              <a:gd name="connsiteX2" fmla="*/ 1559199 w 1559199"/>
              <a:gd name="connsiteY2" fmla="*/ 0 h 126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9199" h="1263822">
                <a:moveTo>
                  <a:pt x="0" y="1263822"/>
                </a:moveTo>
                <a:cubicBezTo>
                  <a:pt x="196056" y="913778"/>
                  <a:pt x="298989" y="795472"/>
                  <a:pt x="611726" y="562110"/>
                </a:cubicBezTo>
                <a:cubicBezTo>
                  <a:pt x="924463" y="328748"/>
                  <a:pt x="1129780" y="116681"/>
                  <a:pt x="1559199" y="0"/>
                </a:cubicBezTo>
              </a:path>
            </a:pathLst>
          </a:cu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 Box 2"/>
              <p:cNvSpPr txBox="1"/>
              <p:nvPr/>
            </p:nvSpPr>
            <p:spPr>
              <a:xfrm>
                <a:off x="6216045" y="1289368"/>
                <a:ext cx="2193290" cy="169291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𝑆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(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𝑇𝑀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045" y="1289368"/>
                <a:ext cx="2193290" cy="16929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 Box 2"/>
              <p:cNvSpPr txBox="1"/>
              <p:nvPr/>
            </p:nvSpPr>
            <p:spPr>
              <a:xfrm>
                <a:off x="6903401" y="4709478"/>
                <a:ext cx="917575" cy="14478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6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𝑁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401" y="4709478"/>
                <a:ext cx="917575" cy="14478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39"/>
          <p:cNvSpPr/>
          <p:nvPr/>
        </p:nvSpPr>
        <p:spPr>
          <a:xfrm rot="20446362" flipH="1" flipV="1">
            <a:off x="5701798" y="4253499"/>
            <a:ext cx="2376805" cy="963295"/>
          </a:xfrm>
          <a:prstGeom prst="arc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48" name="Straight Arrow Connector 77"/>
          <p:cNvCxnSpPr/>
          <p:nvPr/>
        </p:nvCxnSpPr>
        <p:spPr>
          <a:xfrm flipV="1">
            <a:off x="4226618" y="1446024"/>
            <a:ext cx="881380" cy="889635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95"/>
          <p:cNvCxnSpPr/>
          <p:nvPr/>
        </p:nvCxnSpPr>
        <p:spPr>
          <a:xfrm flipV="1">
            <a:off x="3594116" y="1712568"/>
            <a:ext cx="880745" cy="88900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96"/>
          <p:cNvCxnSpPr/>
          <p:nvPr/>
        </p:nvCxnSpPr>
        <p:spPr>
          <a:xfrm flipV="1">
            <a:off x="2782849" y="2274092"/>
            <a:ext cx="497205" cy="112141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97"/>
          <p:cNvCxnSpPr/>
          <p:nvPr/>
        </p:nvCxnSpPr>
        <p:spPr>
          <a:xfrm flipV="1">
            <a:off x="3140732" y="1949416"/>
            <a:ext cx="647700" cy="996315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98"/>
          <p:cNvCxnSpPr/>
          <p:nvPr/>
        </p:nvCxnSpPr>
        <p:spPr>
          <a:xfrm flipV="1">
            <a:off x="5341002" y="2549602"/>
            <a:ext cx="880745" cy="88900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99"/>
          <p:cNvCxnSpPr/>
          <p:nvPr/>
        </p:nvCxnSpPr>
        <p:spPr>
          <a:xfrm flipV="1">
            <a:off x="4809647" y="2650808"/>
            <a:ext cx="531495" cy="1149985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100"/>
          <p:cNvCxnSpPr/>
          <p:nvPr/>
        </p:nvCxnSpPr>
        <p:spPr>
          <a:xfrm flipV="1">
            <a:off x="4351338" y="3004843"/>
            <a:ext cx="368300" cy="128016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101"/>
          <p:cNvCxnSpPr/>
          <p:nvPr/>
        </p:nvCxnSpPr>
        <p:spPr>
          <a:xfrm flipV="1">
            <a:off x="3987483" y="3466783"/>
            <a:ext cx="368300" cy="128016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102"/>
          <p:cNvCxnSpPr/>
          <p:nvPr/>
        </p:nvCxnSpPr>
        <p:spPr>
          <a:xfrm flipV="1">
            <a:off x="5551842" y="4318187"/>
            <a:ext cx="368300" cy="128016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103"/>
          <p:cNvCxnSpPr/>
          <p:nvPr/>
        </p:nvCxnSpPr>
        <p:spPr>
          <a:xfrm flipV="1">
            <a:off x="6039663" y="3874541"/>
            <a:ext cx="368300" cy="119634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104"/>
          <p:cNvCxnSpPr/>
          <p:nvPr/>
        </p:nvCxnSpPr>
        <p:spPr>
          <a:xfrm flipV="1">
            <a:off x="6568952" y="3398742"/>
            <a:ext cx="368300" cy="128016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105"/>
          <p:cNvCxnSpPr/>
          <p:nvPr/>
        </p:nvCxnSpPr>
        <p:spPr>
          <a:xfrm flipV="1">
            <a:off x="7161012" y="3138930"/>
            <a:ext cx="368300" cy="1280160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n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9645" y="6042325"/>
            <a:ext cx="2405925" cy="660656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5570" y="5972997"/>
            <a:ext cx="2243363" cy="799313"/>
          </a:xfrm>
          <a:prstGeom prst="rect">
            <a:avLst/>
          </a:prstGeom>
        </p:spPr>
      </p:pic>
      <p:pic>
        <p:nvPicPr>
          <p:cNvPr id="62" name="Imagen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1114" y="5878437"/>
            <a:ext cx="1788188" cy="83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7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933056"/>
            <a:ext cx="3419535" cy="8640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5 CuadroTexto"/>
              <p:cNvSpPr txBox="1"/>
              <p:nvPr/>
            </p:nvSpPr>
            <p:spPr>
              <a:xfrm>
                <a:off x="1349219" y="3284984"/>
                <a:ext cx="59766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dirty="0" smtClean="0">
                    <a:latin typeface="Cambria Math"/>
                    <a:ea typeface="Cambria Math"/>
                  </a:rPr>
                  <a:t>Given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  <a:sym typeface="Symbol"/>
                      </a:rPr>
                      <m:t>𝑉</m:t>
                    </m:r>
                    <m:r>
                      <a:rPr lang="es-MX" sz="2400" i="1" dirty="0" smtClean="0">
                        <a:latin typeface="Cambria Math" charset="0"/>
                        <a:sym typeface="Symbol"/>
                      </a:rPr>
                      <m:t>  </m:t>
                    </m:r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  <m:r>
                      <a:rPr lang="es-MX" sz="2400" i="1" dirty="0" smtClean="0">
                        <a:latin typeface="Cambria Math" charset="0"/>
                      </a:rPr>
                      <m:t>(</m:t>
                    </m:r>
                    <m:r>
                      <a:rPr lang="es-MX" sz="2400" i="1" dirty="0" smtClean="0">
                        <a:latin typeface="Cambria Math" charset="0"/>
                      </a:rPr>
                      <m:t>𝑇𝑀</m:t>
                    </m:r>
                    <m:r>
                      <a:rPr lang="es-MX" sz="2400" i="1" dirty="0" smtClean="0">
                        <a:latin typeface="Cambria Math" charset="0"/>
                      </a:rPr>
                      <m:t>)  </m:t>
                    </m:r>
                  </m:oMath>
                </a14:m>
                <a:r>
                  <a:rPr lang="es-MX" sz="2400" dirty="0" smtClean="0">
                    <a:latin typeface="Cambria Math"/>
                    <a:ea typeface="Cambria Math"/>
                  </a:rPr>
                  <a:t> w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e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can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cook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up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𝑁</m:t>
                    </m:r>
                  </m:oMath>
                </a14:m>
                <a:r>
                  <a:rPr lang="es-MX" sz="2400" dirty="0" smtClean="0">
                    <a:latin typeface="Cambria Math"/>
                    <a:ea typeface="Cambria Math"/>
                  </a:rPr>
                  <a:t>:</a:t>
                </a:r>
                <a:endParaRPr lang="es-MX" sz="2400" dirty="0" smtClean="0"/>
              </a:p>
            </p:txBody>
          </p:sp>
        </mc:Choice>
        <mc:Fallback xmlns="">
          <p:sp>
            <p:nvSpPr>
              <p:cNvPr id="5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219" y="3284984"/>
                <a:ext cx="5976664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1529" t="-102632" b="-131579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/>
              <p:cNvSpPr txBox="1"/>
              <p:nvPr/>
            </p:nvSpPr>
            <p:spPr>
              <a:xfrm>
                <a:off x="955247" y="2132856"/>
                <a:ext cx="769686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_tradnl" sz="2400" i="1" dirty="0" smtClean="0">
                          <a:latin typeface="Cambria Math" charset="0"/>
                        </a:rPr>
                        <m:t>𝑔</m:t>
                      </m:r>
                      <m:d>
                        <m:dPr>
                          <m:ctrlPr>
                            <a:rPr lang="es-ES_tradnl" sz="2400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s-ES_tradnl" sz="2400" i="1" dirty="0" smtClean="0">
                              <a:latin typeface="Cambria Math" charset="0"/>
                            </a:rPr>
                            <m:t>𝑁</m:t>
                          </m:r>
                          <m:r>
                            <a:rPr lang="es-ES" sz="2400" b="0" i="1" dirty="0" smtClean="0">
                              <a:latin typeface="Cambria Math" charset="0"/>
                            </a:rPr>
                            <m:t>,</m:t>
                          </m:r>
                          <m:r>
                            <a:rPr lang="es-ES" sz="2400" b="0" i="1" dirty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𝜉</m:t>
                          </m:r>
                        </m:e>
                      </m:d>
                      <m:r>
                        <a:rPr lang="es-ES" sz="2400" b="0" i="1" dirty="0" smtClean="0">
                          <a:latin typeface="Cambria Math" charset="0"/>
                        </a:rPr>
                        <m:t>=1,   </m:t>
                      </m:r>
                      <m:r>
                        <a:rPr lang="es-ES_tradnl" sz="2400" i="1" dirty="0">
                          <a:latin typeface="Cambria Math" charset="0"/>
                        </a:rPr>
                        <m:t>𝑔</m:t>
                      </m:r>
                      <m:d>
                        <m:dPr>
                          <m:ctrlPr>
                            <a:rPr lang="es-ES_tradnl" sz="24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s-ES_tradnl" sz="2400" i="1" dirty="0">
                              <a:latin typeface="Cambria Math" charset="0"/>
                            </a:rPr>
                            <m:t>𝑁</m:t>
                          </m:r>
                          <m:r>
                            <a:rPr lang="es-ES" sz="2400" i="1" dirty="0">
                              <a:latin typeface="Cambria Math" charset="0"/>
                            </a:rPr>
                            <m:t>,</m:t>
                          </m:r>
                          <m:r>
                            <a:rPr lang="es-ES" sz="2400" b="0" i="1" dirty="0" smtClean="0">
                              <a:latin typeface="Cambria Math" charset="0"/>
                            </a:rPr>
                            <m:t>𝑁</m:t>
                          </m:r>
                        </m:e>
                      </m:d>
                      <m:r>
                        <a:rPr lang="es-ES" sz="2400" i="1" dirty="0">
                          <a:latin typeface="Cambria Math" charset="0"/>
                        </a:rPr>
                        <m:t>=</m:t>
                      </m:r>
                      <m:r>
                        <a:rPr lang="es-ES" sz="2400" b="0" i="1" dirty="0" smtClean="0">
                          <a:latin typeface="Cambria Math" charset="0"/>
                        </a:rPr>
                        <m:t>𝑔</m:t>
                      </m:r>
                      <m:d>
                        <m:dPr>
                          <m:ctrlPr>
                            <a:rPr lang="es-ES" sz="2400" b="0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s-ES" sz="2400" b="0" i="1" dirty="0" smtClean="0">
                              <a:latin typeface="Cambria Math" charset="0"/>
                            </a:rPr>
                            <m:t>𝑁</m:t>
                          </m:r>
                          <m:r>
                            <a:rPr lang="es-ES" sz="2400" b="0" i="1" dirty="0" smtClean="0">
                              <a:latin typeface="Cambria Math" charset="0"/>
                            </a:rPr>
                            <m:t>,</m:t>
                          </m:r>
                          <m:r>
                            <a:rPr lang="es-ES" sz="2400" b="0" i="1" dirty="0" smtClean="0">
                              <a:latin typeface="Cambria Math" charset="0"/>
                            </a:rPr>
                            <m:t>𝑊</m:t>
                          </m:r>
                        </m:e>
                      </m:d>
                      <m:r>
                        <a:rPr lang="es-ES" sz="2400" b="0" i="1" dirty="0" smtClean="0">
                          <a:latin typeface="Cambria Math" charset="0"/>
                        </a:rPr>
                        <m:t>=0</m:t>
                      </m:r>
                      <m:r>
                        <a:rPr lang="es-ES" sz="2400" i="1" dirty="0">
                          <a:latin typeface="Cambria Math" charset="0"/>
                        </a:rPr>
                        <m:t>, 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∀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𝑊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𝑆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𝑇𝑀</m:t>
                      </m:r>
                      <m:r>
                        <a:rPr lang="es-ES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 </m:t>
                      </m:r>
                    </m:oMath>
                  </m:oMathPara>
                </a14:m>
                <a:endParaRPr lang="es-ES_tradnl" sz="2400" dirty="0"/>
              </a:p>
              <a:p>
                <a:endParaRPr lang="es-ES_tradnl" sz="2400" dirty="0"/>
              </a:p>
            </p:txBody>
          </p:sp>
        </mc:Choice>
        <mc:Fallback xmlns="">
          <p:sp>
            <p:nvSpPr>
              <p:cNvPr id="4" name="Cuadro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47" y="2132856"/>
                <a:ext cx="7696862" cy="830997"/>
              </a:xfrm>
              <a:prstGeom prst="rect">
                <a:avLst/>
              </a:prstGeom>
              <a:blipFill rotWithShape="0">
                <a:blip r:embed="rId4"/>
                <a:stretch>
                  <a:fillRect t="-57353" b="-29412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5 CuadroTexto"/>
              <p:cNvSpPr txBox="1"/>
              <p:nvPr/>
            </p:nvSpPr>
            <p:spPr>
              <a:xfrm>
                <a:off x="935421" y="1438146"/>
                <a:ext cx="7704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dirty="0" smtClean="0">
                    <a:ea typeface="Cambria Math"/>
                  </a:rPr>
                  <a:t>The transverse vector field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𝑁</m:t>
                    </m:r>
                  </m:oMath>
                </a14:m>
                <a:r>
                  <a:rPr lang="es-MX" sz="2400" dirty="0" smtClean="0">
                    <a:latin typeface="Cambria Math"/>
                    <a:ea typeface="Cambria Math"/>
                  </a:rPr>
                  <a:t> is fixed by the conditions:</a:t>
                </a:r>
                <a:endParaRPr lang="es-MX" sz="2400" dirty="0" smtClean="0"/>
              </a:p>
            </p:txBody>
          </p:sp>
        </mc:Choice>
        <mc:Fallback xmlns="">
          <p:sp>
            <p:nvSpPr>
              <p:cNvPr id="7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421" y="1438146"/>
                <a:ext cx="770485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187" t="-11842" b="-28947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394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/>
          <p:nvPr/>
        </p:nvSpPr>
        <p:spPr>
          <a:xfrm rot="7805557">
            <a:off x="2654269" y="513766"/>
            <a:ext cx="2775486" cy="5852792"/>
          </a:xfrm>
          <a:custGeom>
            <a:avLst/>
            <a:gdLst>
              <a:gd name="connsiteX0" fmla="*/ 1320440 w 2963341"/>
              <a:gd name="connsiteY0" fmla="*/ 203302 h 5146656"/>
              <a:gd name="connsiteX1" fmla="*/ 2949215 w 2963341"/>
              <a:gd name="connsiteY1" fmla="*/ 993877 h 5146656"/>
              <a:gd name="connsiteX2" fmla="*/ 329840 w 2963341"/>
              <a:gd name="connsiteY2" fmla="*/ 1451077 h 5146656"/>
              <a:gd name="connsiteX3" fmla="*/ 148865 w 2963341"/>
              <a:gd name="connsiteY3" fmla="*/ 5137252 h 5146656"/>
              <a:gd name="connsiteX4" fmla="*/ 1320440 w 2963341"/>
              <a:gd name="connsiteY4" fmla="*/ 203302 h 5146656"/>
              <a:gd name="connsiteX0" fmla="*/ 1211571 w 3032381"/>
              <a:gd name="connsiteY0" fmla="*/ 210295 h 5162450"/>
              <a:gd name="connsiteX1" fmla="*/ 2840346 w 3032381"/>
              <a:gd name="connsiteY1" fmla="*/ 1000870 h 5162450"/>
              <a:gd name="connsiteX2" fmla="*/ 2687946 w 3032381"/>
              <a:gd name="connsiteY2" fmla="*/ 1848620 h 5162450"/>
              <a:gd name="connsiteX3" fmla="*/ 39996 w 3032381"/>
              <a:gd name="connsiteY3" fmla="*/ 5144245 h 5162450"/>
              <a:gd name="connsiteX4" fmla="*/ 1211571 w 3032381"/>
              <a:gd name="connsiteY4" fmla="*/ 210295 h 5162450"/>
              <a:gd name="connsiteX0" fmla="*/ 1555753 w 3208800"/>
              <a:gd name="connsiteY0" fmla="*/ 194962 h 5132074"/>
              <a:gd name="connsiteX1" fmla="*/ 3184528 w 3208800"/>
              <a:gd name="connsiteY1" fmla="*/ 985537 h 5132074"/>
              <a:gd name="connsiteX2" fmla="*/ 212728 w 3208800"/>
              <a:gd name="connsiteY2" fmla="*/ 945024 h 5132074"/>
              <a:gd name="connsiteX3" fmla="*/ 384178 w 3208800"/>
              <a:gd name="connsiteY3" fmla="*/ 5128912 h 5132074"/>
              <a:gd name="connsiteX4" fmla="*/ 1555753 w 3208800"/>
              <a:gd name="connsiteY4" fmla="*/ 194962 h 5132074"/>
              <a:gd name="connsiteX0" fmla="*/ 2147413 w 2162929"/>
              <a:gd name="connsiteY0" fmla="*/ 320103 h 5257215"/>
              <a:gd name="connsiteX1" fmla="*/ 23338 w 2162929"/>
              <a:gd name="connsiteY1" fmla="*/ 548666 h 5257215"/>
              <a:gd name="connsiteX2" fmla="*/ 804388 w 2162929"/>
              <a:gd name="connsiteY2" fmla="*/ 1070165 h 5257215"/>
              <a:gd name="connsiteX3" fmla="*/ 975838 w 2162929"/>
              <a:gd name="connsiteY3" fmla="*/ 5254053 h 5257215"/>
              <a:gd name="connsiteX4" fmla="*/ 2147413 w 2162929"/>
              <a:gd name="connsiteY4" fmla="*/ 320103 h 5257215"/>
              <a:gd name="connsiteX0" fmla="*/ 2170415 w 2186613"/>
              <a:gd name="connsiteY0" fmla="*/ 267640 h 5204752"/>
              <a:gd name="connsiteX1" fmla="*/ 23002 w 2186613"/>
              <a:gd name="connsiteY1" fmla="*/ 696241 h 5204752"/>
              <a:gd name="connsiteX2" fmla="*/ 827390 w 2186613"/>
              <a:gd name="connsiteY2" fmla="*/ 1017702 h 5204752"/>
              <a:gd name="connsiteX3" fmla="*/ 998840 w 2186613"/>
              <a:gd name="connsiteY3" fmla="*/ 5201590 h 5204752"/>
              <a:gd name="connsiteX4" fmla="*/ 2170415 w 2186613"/>
              <a:gd name="connsiteY4" fmla="*/ 267640 h 5204752"/>
              <a:gd name="connsiteX0" fmla="*/ 1945230 w 1955249"/>
              <a:gd name="connsiteY0" fmla="*/ 39543 h 4976655"/>
              <a:gd name="connsiteX1" fmla="*/ 26790 w 1955249"/>
              <a:gd name="connsiteY1" fmla="*/ 2559573 h 4976655"/>
              <a:gd name="connsiteX2" fmla="*/ 602205 w 1955249"/>
              <a:gd name="connsiteY2" fmla="*/ 789605 h 4976655"/>
              <a:gd name="connsiteX3" fmla="*/ 773655 w 1955249"/>
              <a:gd name="connsiteY3" fmla="*/ 4973493 h 4976655"/>
              <a:gd name="connsiteX4" fmla="*/ 1945230 w 1955249"/>
              <a:gd name="connsiteY4" fmla="*/ 39543 h 4976655"/>
              <a:gd name="connsiteX0" fmla="*/ 2022310 w 2034316"/>
              <a:gd name="connsiteY0" fmla="*/ 406806 h 5343918"/>
              <a:gd name="connsiteX1" fmla="*/ 25356 w 2034316"/>
              <a:gd name="connsiteY1" fmla="*/ 375001 h 5343918"/>
              <a:gd name="connsiteX2" fmla="*/ 679285 w 2034316"/>
              <a:gd name="connsiteY2" fmla="*/ 1156868 h 5343918"/>
              <a:gd name="connsiteX3" fmla="*/ 850735 w 2034316"/>
              <a:gd name="connsiteY3" fmla="*/ 5340756 h 5343918"/>
              <a:gd name="connsiteX4" fmla="*/ 2022310 w 2034316"/>
              <a:gd name="connsiteY4" fmla="*/ 406806 h 5343918"/>
              <a:gd name="connsiteX0" fmla="*/ 2029188 w 2041402"/>
              <a:gd name="connsiteY0" fmla="*/ 495658 h 5487427"/>
              <a:gd name="connsiteX1" fmla="*/ 32234 w 2041402"/>
              <a:gd name="connsiteY1" fmla="*/ 463853 h 5487427"/>
              <a:gd name="connsiteX2" fmla="*/ 562378 w 2041402"/>
              <a:gd name="connsiteY2" fmla="*/ 3078162 h 5487427"/>
              <a:gd name="connsiteX3" fmla="*/ 857613 w 2041402"/>
              <a:gd name="connsiteY3" fmla="*/ 5429608 h 5487427"/>
              <a:gd name="connsiteX4" fmla="*/ 2029188 w 2041402"/>
              <a:gd name="connsiteY4" fmla="*/ 495658 h 5487427"/>
              <a:gd name="connsiteX0" fmla="*/ 2029188 w 2135915"/>
              <a:gd name="connsiteY0" fmla="*/ 410613 h 4207529"/>
              <a:gd name="connsiteX1" fmla="*/ 32234 w 2135915"/>
              <a:gd name="connsiteY1" fmla="*/ 378808 h 4207529"/>
              <a:gd name="connsiteX2" fmla="*/ 562378 w 2135915"/>
              <a:gd name="connsiteY2" fmla="*/ 2993117 h 4207529"/>
              <a:gd name="connsiteX3" fmla="*/ 1726852 w 2135915"/>
              <a:gd name="connsiteY3" fmla="*/ 4089703 h 4207529"/>
              <a:gd name="connsiteX4" fmla="*/ 2029188 w 2135915"/>
              <a:gd name="connsiteY4" fmla="*/ 410613 h 4207529"/>
              <a:gd name="connsiteX0" fmla="*/ 2029188 w 2095706"/>
              <a:gd name="connsiteY0" fmla="*/ 410612 h 4140700"/>
              <a:gd name="connsiteX1" fmla="*/ 32234 w 2095706"/>
              <a:gd name="connsiteY1" fmla="*/ 378807 h 4140700"/>
              <a:gd name="connsiteX2" fmla="*/ 562378 w 2095706"/>
              <a:gd name="connsiteY2" fmla="*/ 2993116 h 4140700"/>
              <a:gd name="connsiteX3" fmla="*/ 1726852 w 2095706"/>
              <a:gd name="connsiteY3" fmla="*/ 4089702 h 4140700"/>
              <a:gd name="connsiteX4" fmla="*/ 2029188 w 2095706"/>
              <a:gd name="connsiteY4" fmla="*/ 410612 h 4140700"/>
              <a:gd name="connsiteX0" fmla="*/ 2029188 w 2120811"/>
              <a:gd name="connsiteY0" fmla="*/ 410612 h 4162962"/>
              <a:gd name="connsiteX1" fmla="*/ 32234 w 2120811"/>
              <a:gd name="connsiteY1" fmla="*/ 378807 h 4162962"/>
              <a:gd name="connsiteX2" fmla="*/ 562378 w 2120811"/>
              <a:gd name="connsiteY2" fmla="*/ 2993116 h 4162962"/>
              <a:gd name="connsiteX3" fmla="*/ 1726852 w 2120811"/>
              <a:gd name="connsiteY3" fmla="*/ 4089702 h 4162962"/>
              <a:gd name="connsiteX4" fmla="*/ 2029188 w 2120811"/>
              <a:gd name="connsiteY4" fmla="*/ 410612 h 4162962"/>
              <a:gd name="connsiteX0" fmla="*/ 1556771 w 1609554"/>
              <a:gd name="connsiteY0" fmla="*/ 893494 h 4647859"/>
              <a:gd name="connsiteX1" fmla="*/ 143395 w 1609554"/>
              <a:gd name="connsiteY1" fmla="*/ 173930 h 4647859"/>
              <a:gd name="connsiteX2" fmla="*/ 89961 w 1609554"/>
              <a:gd name="connsiteY2" fmla="*/ 3475998 h 4647859"/>
              <a:gd name="connsiteX3" fmla="*/ 1254435 w 1609554"/>
              <a:gd name="connsiteY3" fmla="*/ 4572584 h 4647859"/>
              <a:gd name="connsiteX4" fmla="*/ 1556771 w 1609554"/>
              <a:gd name="connsiteY4" fmla="*/ 893494 h 464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554" h="4647859">
                <a:moveTo>
                  <a:pt x="1556771" y="893494"/>
                </a:moveTo>
                <a:cubicBezTo>
                  <a:pt x="1371598" y="160385"/>
                  <a:pt x="387863" y="-256487"/>
                  <a:pt x="143395" y="173930"/>
                </a:cubicBezTo>
                <a:cubicBezTo>
                  <a:pt x="-101073" y="604347"/>
                  <a:pt x="556686" y="2785436"/>
                  <a:pt x="89961" y="3475998"/>
                </a:cubicBezTo>
                <a:cubicBezTo>
                  <a:pt x="-376764" y="4166560"/>
                  <a:pt x="1117784" y="3936618"/>
                  <a:pt x="1254435" y="4572584"/>
                </a:cubicBezTo>
                <a:cubicBezTo>
                  <a:pt x="1391086" y="5208550"/>
                  <a:pt x="1741944" y="1626603"/>
                  <a:pt x="1556771" y="89349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81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9041" tIns="49520" rIns="99041" bIns="495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2"/>
              <p:cNvSpPr txBox="1"/>
              <p:nvPr/>
            </p:nvSpPr>
            <p:spPr>
              <a:xfrm>
                <a:off x="1619672" y="2060848"/>
                <a:ext cx="799088" cy="108963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6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𝑀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060848"/>
                <a:ext cx="799088" cy="108963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arallelogram 4"/>
          <p:cNvSpPr/>
          <p:nvPr/>
        </p:nvSpPr>
        <p:spPr>
          <a:xfrm rot="19784037" flipH="1">
            <a:off x="2760383" y="2412389"/>
            <a:ext cx="3073610" cy="2675965"/>
          </a:xfrm>
          <a:prstGeom prst="parallelogram">
            <a:avLst>
              <a:gd name="adj" fmla="val 40522"/>
            </a:avLst>
          </a:prstGeom>
          <a:solidFill>
            <a:schemeClr val="accent2">
              <a:lumMod val="60000"/>
              <a:lumOff val="40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2"/>
              <p:cNvSpPr txBox="1"/>
              <p:nvPr/>
            </p:nvSpPr>
            <p:spPr>
              <a:xfrm>
                <a:off x="4958378" y="3573016"/>
                <a:ext cx="1275017" cy="1088202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sz="4800" i="1">
                              <a:effectLst/>
                              <a:latin typeface="Cambria Math" charset="0"/>
                              <a:ea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s-MX" sz="4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𝑇</m:t>
                          </m:r>
                        </m:e>
                        <m:sub>
                          <m:r>
                            <a:rPr lang="es-MX" sz="4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</a:rPr>
                            <m:t>𝑝</m:t>
                          </m:r>
                        </m:sub>
                      </m:sSub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𝑀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378" y="3573016"/>
                <a:ext cx="1275017" cy="1088202"/>
              </a:xfrm>
              <a:prstGeom prst="rect">
                <a:avLst/>
              </a:prstGeom>
              <a:blipFill rotWithShape="0">
                <a:blip r:embed="rId3"/>
                <a:stretch>
                  <a:fillRect r="-3333"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6"/>
          <p:cNvSpPr/>
          <p:nvPr/>
        </p:nvSpPr>
        <p:spPr>
          <a:xfrm>
            <a:off x="3825905" y="3335024"/>
            <a:ext cx="107583" cy="93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"/>
              <p:cNvSpPr txBox="1"/>
              <p:nvPr/>
            </p:nvSpPr>
            <p:spPr>
              <a:xfrm>
                <a:off x="3648204" y="3206033"/>
                <a:ext cx="648984" cy="108868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𝑝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204" y="3206033"/>
                <a:ext cx="648984" cy="108868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2"/>
              <p:cNvSpPr txBox="1"/>
              <p:nvPr/>
            </p:nvSpPr>
            <p:spPr>
              <a:xfrm>
                <a:off x="1862452" y="3976043"/>
                <a:ext cx="626999" cy="94327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𝜉</m:t>
                      </m:r>
                    </m:oMath>
                  </m:oMathPara>
                </a14:m>
                <a:endParaRPr lang="es-MX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452" y="3976043"/>
                <a:ext cx="626999" cy="94327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9"/>
          <p:cNvCxnSpPr/>
          <p:nvPr/>
        </p:nvCxnSpPr>
        <p:spPr>
          <a:xfrm flipH="1" flipV="1">
            <a:off x="3085494" y="2753238"/>
            <a:ext cx="807601" cy="638654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80"/>
          <p:cNvSpPr/>
          <p:nvPr/>
        </p:nvSpPr>
        <p:spPr>
          <a:xfrm rot="5400000" flipH="1" flipV="1">
            <a:off x="2316435" y="2840076"/>
            <a:ext cx="1674172" cy="1969062"/>
          </a:xfrm>
          <a:prstGeom prst="arc">
            <a:avLst>
              <a:gd name="adj1" fmla="val 15369791"/>
              <a:gd name="adj2" fmla="val 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2"/>
              <p:cNvSpPr txBox="1"/>
              <p:nvPr/>
            </p:nvSpPr>
            <p:spPr>
              <a:xfrm>
                <a:off x="1939616" y="4884681"/>
                <a:ext cx="1769900" cy="835911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𝑆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(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𝑇𝑀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616" y="4884681"/>
                <a:ext cx="1769900" cy="835911"/>
              </a:xfrm>
              <a:prstGeom prst="rect">
                <a:avLst/>
              </a:prstGeom>
              <a:blipFill rotWithShape="0">
                <a:blip r:embed="rId6"/>
                <a:stretch>
                  <a:fillRect r="-7560"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3"/>
          <p:cNvSpPr/>
          <p:nvPr/>
        </p:nvSpPr>
        <p:spPr>
          <a:xfrm rot="3045366" flipV="1">
            <a:off x="3241659" y="2936812"/>
            <a:ext cx="1383655" cy="2509659"/>
          </a:xfrm>
          <a:prstGeom prst="arc">
            <a:avLst>
              <a:gd name="adj1" fmla="val 12494622"/>
              <a:gd name="adj2" fmla="val 16105685"/>
            </a:avLst>
          </a:prstGeom>
          <a:ln w="28575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13" name="Straight Connector 44"/>
          <p:cNvCxnSpPr/>
          <p:nvPr/>
        </p:nvCxnSpPr>
        <p:spPr>
          <a:xfrm flipV="1">
            <a:off x="3082521" y="2965972"/>
            <a:ext cx="1503983" cy="898403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05"/>
          <p:cNvCxnSpPr/>
          <p:nvPr/>
        </p:nvCxnSpPr>
        <p:spPr>
          <a:xfrm flipV="1">
            <a:off x="3893095" y="2428455"/>
            <a:ext cx="297508" cy="963436"/>
          </a:xfrm>
          <a:prstGeom prst="straightConnector1">
            <a:avLst/>
          </a:prstGeom>
          <a:ln w="508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2"/>
              <p:cNvSpPr txBox="1"/>
              <p:nvPr/>
            </p:nvSpPr>
            <p:spPr>
              <a:xfrm>
                <a:off x="4333413" y="1170904"/>
                <a:ext cx="740686" cy="1089158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𝑁</m:t>
                      </m:r>
                    </m:oMath>
                  </m:oMathPara>
                </a14:m>
                <a:endParaRPr lang="es-MX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413" y="1170904"/>
                <a:ext cx="740686" cy="108915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39"/>
          <p:cNvSpPr/>
          <p:nvPr/>
        </p:nvSpPr>
        <p:spPr>
          <a:xfrm rot="16726931" flipH="1" flipV="1">
            <a:off x="3438999" y="1553601"/>
            <a:ext cx="1788828" cy="777427"/>
          </a:xfrm>
          <a:prstGeom prst="arc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17" name="Straight Connector 5"/>
          <p:cNvCxnSpPr/>
          <p:nvPr/>
        </p:nvCxnSpPr>
        <p:spPr>
          <a:xfrm flipV="1">
            <a:off x="2735362" y="3156667"/>
            <a:ext cx="2128614" cy="494503"/>
          </a:xfrm>
          <a:prstGeom prst="line">
            <a:avLst/>
          </a:prstGeom>
          <a:ln w="508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43"/>
          <p:cNvCxnSpPr/>
          <p:nvPr/>
        </p:nvCxnSpPr>
        <p:spPr>
          <a:xfrm flipH="1" flipV="1">
            <a:off x="3740191" y="2428429"/>
            <a:ext cx="152905" cy="958059"/>
          </a:xfrm>
          <a:prstGeom prst="straightConnector1">
            <a:avLst/>
          </a:prstGeom>
          <a:ln w="50800">
            <a:solidFill>
              <a:srgbClr val="BB05A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2"/>
              <p:cNvSpPr txBox="1"/>
              <p:nvPr/>
            </p:nvSpPr>
            <p:spPr>
              <a:xfrm>
                <a:off x="3576072" y="620688"/>
                <a:ext cx="855954" cy="108868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𝑁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′</m:t>
                      </m:r>
                    </m:oMath>
                  </m:oMathPara>
                </a14:m>
                <a:endParaRPr lang="es-MX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72" y="620688"/>
                <a:ext cx="855954" cy="108868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46"/>
          <p:cNvSpPr/>
          <p:nvPr/>
        </p:nvSpPr>
        <p:spPr>
          <a:xfrm rot="16726931" flipH="1">
            <a:off x="2908671" y="1350917"/>
            <a:ext cx="1788497" cy="807561"/>
          </a:xfrm>
          <a:prstGeom prst="arc">
            <a:avLst>
              <a:gd name="adj1" fmla="val 11758201"/>
              <a:gd name="adj2" fmla="val 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21" name="Arc 47"/>
          <p:cNvSpPr/>
          <p:nvPr/>
        </p:nvSpPr>
        <p:spPr>
          <a:xfrm rot="17075216" flipV="1">
            <a:off x="3794771" y="1310841"/>
            <a:ext cx="1383302" cy="2509254"/>
          </a:xfrm>
          <a:prstGeom prst="arc">
            <a:avLst>
              <a:gd name="adj1" fmla="val 12494622"/>
              <a:gd name="adj2" fmla="val 16105685"/>
            </a:avLst>
          </a:prstGeom>
          <a:ln w="28575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225044" tIns="112525" rIns="225044" bIns="1125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"/>
              <p:cNvSpPr txBox="1"/>
              <p:nvPr/>
            </p:nvSpPr>
            <p:spPr>
              <a:xfrm>
                <a:off x="5069842" y="2151751"/>
                <a:ext cx="1896951" cy="835911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25044" tIns="112525" rIns="225044" bIns="112525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𝑆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(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𝑇𝑀</m:t>
                      </m:r>
                      <m:r>
                        <a:rPr lang="es-MX" sz="4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)′</m:t>
                      </m:r>
                    </m:oMath>
                  </m:oMathPara>
                </a14:m>
                <a:endParaRPr lang="es-MX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842" y="2151751"/>
                <a:ext cx="1896951" cy="835911"/>
              </a:xfrm>
              <a:prstGeom prst="rect">
                <a:avLst/>
              </a:prstGeom>
              <a:blipFill rotWithShape="0">
                <a:blip r:embed="rId9"/>
                <a:stretch>
                  <a:fillRect r="-10289"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889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7" grpId="0" animBg="1"/>
      <p:bldP spid="5" grpId="0"/>
      <p:bldP spid="6" grpId="0" animBg="1"/>
      <p:bldP spid="4" grpId="0"/>
      <p:bldP spid="8" grpId="0"/>
      <p:bldP spid="10" grpId="0" animBg="1"/>
      <p:bldP spid="11" grpId="0"/>
      <p:bldP spid="12" grpId="0" animBg="1"/>
      <p:bldP spid="15" grpId="0"/>
      <p:bldP spid="16" grpId="0" animBg="1"/>
      <p:bldP spid="19" grpId="0"/>
      <p:bldP spid="20" grpId="0" animBg="1"/>
      <p:bldP spid="21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364" y="2895461"/>
            <a:ext cx="4211339" cy="5845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1" y="3699178"/>
            <a:ext cx="4109835" cy="612165"/>
          </a:xfrm>
          <a:prstGeom prst="rect">
            <a:avLst/>
          </a:prstGeom>
        </p:spPr>
      </p:pic>
      <p:sp>
        <p:nvSpPr>
          <p:cNvPr id="10" name="3 CuadroTexto"/>
          <p:cNvSpPr txBox="1"/>
          <p:nvPr/>
        </p:nvSpPr>
        <p:spPr>
          <a:xfrm>
            <a:off x="2051720" y="980728"/>
            <a:ext cx="501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smtClean="0">
                <a:solidFill>
                  <a:srgbClr val="0070C0"/>
                </a:solidFill>
              </a:rPr>
              <a:t>First Gauss-Weingarten equations:</a:t>
            </a:r>
            <a:endParaRPr lang="es-MX" sz="2400" dirty="0" smtClean="0">
              <a:solidFill>
                <a:srgbClr val="0070C0"/>
              </a:solidFill>
            </a:endParaRPr>
          </a:p>
        </p:txBody>
      </p:sp>
      <p:sp>
        <p:nvSpPr>
          <p:cNvPr id="11" name="5 CuadroTexto"/>
          <p:cNvSpPr txBox="1"/>
          <p:nvPr/>
        </p:nvSpPr>
        <p:spPr>
          <a:xfrm>
            <a:off x="2049109" y="4764473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     is a torsion-free connection, but it </a:t>
            </a:r>
          </a:p>
          <a:p>
            <a:r>
              <a:rPr lang="es-MX" sz="2400" u="sng" dirty="0">
                <a:solidFill>
                  <a:srgbClr val="FF0000"/>
                </a:solidFill>
              </a:rPr>
              <a:t>i</a:t>
            </a:r>
            <a:r>
              <a:rPr lang="es-MX" sz="2400" u="sng" dirty="0" smtClean="0">
                <a:solidFill>
                  <a:srgbClr val="FF0000"/>
                </a:solidFill>
              </a:rPr>
              <a:t>s not</a:t>
            </a:r>
            <a:r>
              <a:rPr lang="es-MX" sz="2400" dirty="0" smtClean="0"/>
              <a:t> a metric connection.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5093" r="56809"/>
          <a:stretch/>
        </p:blipFill>
        <p:spPr>
          <a:xfrm>
            <a:off x="2035198" y="4653136"/>
            <a:ext cx="360041" cy="61709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060" y="1963090"/>
            <a:ext cx="1541829" cy="42337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179" y="1901085"/>
            <a:ext cx="1458440" cy="51964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105" y="1938376"/>
            <a:ext cx="1138587" cy="52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962755"/>
            <a:ext cx="4879252" cy="420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5 CuadroTexto"/>
              <p:cNvSpPr txBox="1"/>
              <p:nvPr/>
            </p:nvSpPr>
            <p:spPr>
              <a:xfrm>
                <a:off x="1187624" y="3272307"/>
                <a:ext cx="6999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dirty="0">
                    <a:latin typeface="Cambria Math"/>
                    <a:ea typeface="Cambria Math"/>
                  </a:rPr>
                  <a:t>d</a:t>
                </a:r>
                <a:r>
                  <a:rPr lang="es-MX" sz="2400" dirty="0" smtClean="0">
                    <a:latin typeface="Cambria Math"/>
                    <a:ea typeface="Cambria Math"/>
                  </a:rPr>
                  <a:t>oes not depend on the choice of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𝑆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(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𝑇𝑀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)</m:t>
                    </m:r>
                  </m:oMath>
                </a14:m>
                <a:r>
                  <a:rPr lang="es-MX" sz="2400" dirty="0" smtClean="0">
                    <a:latin typeface="Cambria Math"/>
                    <a:ea typeface="Cambria Math"/>
                  </a:rPr>
                  <a:t> and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𝑁</m:t>
                    </m:r>
                  </m:oMath>
                </a14:m>
                <a:endParaRPr lang="es-MX" sz="2400" dirty="0" smtClean="0"/>
              </a:p>
            </p:txBody>
          </p:sp>
        </mc:Choice>
        <mc:Fallback xmlns="">
          <p:sp>
            <p:nvSpPr>
              <p:cNvPr id="4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272307"/>
                <a:ext cx="6999690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1394" t="-11842" b="-27632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5 CuadroTexto"/>
              <p:cNvSpPr txBox="1"/>
              <p:nvPr/>
            </p:nvSpPr>
            <p:spPr>
              <a:xfrm>
                <a:off x="1026317" y="1293300"/>
                <a:ext cx="73448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dirty="0" smtClean="0">
                    <a:latin typeface="Cambria Math"/>
                    <a:ea typeface="Cambria Math"/>
                  </a:rPr>
                  <a:t>T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he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scalar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second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fundamental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  <a:ea typeface="Cambria Math"/>
                      </a:rPr>
                      <m:t>form</m:t>
                    </m:r>
                    <m:r>
                      <a:rPr lang="es-ES" sz="24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𝐵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(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𝑋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,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𝑌</m:t>
                    </m:r>
                    <m:r>
                      <a:rPr lang="es-MX" sz="2400" i="1" dirty="0" smtClean="0">
                        <a:latin typeface="Cambria Math" charset="0"/>
                        <a:ea typeface="Cambria Math"/>
                      </a:rPr>
                      <m:t>)</m:t>
                    </m:r>
                  </m:oMath>
                </a14:m>
                <a:r>
                  <a:rPr lang="es-MX" sz="2400" dirty="0" smtClean="0"/>
                  <a:t> given by</a:t>
                </a:r>
              </a:p>
            </p:txBody>
          </p:sp>
        </mc:Choice>
        <mc:Fallback xmlns="">
          <p:sp>
            <p:nvSpPr>
              <p:cNvPr id="5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17" y="1293300"/>
                <a:ext cx="734481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245" t="-101316" b="-131579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2915816" y="1842669"/>
                <a:ext cx="28191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_tradnl" sz="2400" i="1" dirty="0" smtClean="0">
                          <a:latin typeface="Cambria Math" charset="0"/>
                        </a:rPr>
                        <m:t>h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(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𝑋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,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𝑌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)=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𝐵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(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𝑋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,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𝑌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)</m:t>
                      </m:r>
                      <m:r>
                        <a:rPr lang="es-ES_tradnl" sz="2400" i="1" dirty="0" smtClean="0">
                          <a:latin typeface="Cambria Math" charset="0"/>
                        </a:rPr>
                        <m:t>𝑁</m:t>
                      </m:r>
                    </m:oMath>
                  </m:oMathPara>
                </a14:m>
                <a:endParaRPr lang="es-ES_tradnl" sz="2400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42669"/>
                <a:ext cx="2819170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85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8 CuadroTexto"/>
              <p:cNvSpPr txBox="1"/>
              <p:nvPr/>
            </p:nvSpPr>
            <p:spPr>
              <a:xfrm>
                <a:off x="1395714" y="2705816"/>
                <a:ext cx="68580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chemeClr val="accent2"/>
                    </a:solidFill>
                    <a:sym typeface="Symbol"/>
                  </a:rPr>
                  <a:t>Definition: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solidFill>
                          <a:srgbClr val="FF0000"/>
                        </a:solidFill>
                        <a:latin typeface="Cambria Math" charset="0"/>
                        <a:sym typeface="Symbol"/>
                      </a:rPr>
                      <m:t>𝑀</m:t>
                    </m:r>
                  </m:oMath>
                </a14:m>
                <a:r>
                  <a:rPr lang="es-MX" sz="2400" dirty="0" smtClean="0"/>
                  <a:t> is </a:t>
                </a:r>
                <a:r>
                  <a:rPr lang="es-MX" sz="2400" i="1" dirty="0" smtClean="0"/>
                  <a:t>totally umbilical </a:t>
                </a:r>
                <a:r>
                  <a:rPr lang="es-MX" sz="2400" dirty="0" smtClean="0"/>
                  <a:t>if there exists a function </a:t>
                </a:r>
                <a:r>
                  <a:rPr lang="es-MX" sz="2400" i="1" dirty="0" smtClean="0">
                    <a:latin typeface="Symbol" panose="05050102010706020507" pitchFamily="18" charset="2"/>
                  </a:rPr>
                  <a:t>m</a:t>
                </a:r>
                <a:r>
                  <a:rPr lang="es-MX" sz="2400" dirty="0" smtClean="0"/>
                  <a:t> such that</a:t>
                </a:r>
              </a:p>
            </p:txBody>
          </p:sp>
        </mc:Choice>
        <mc:Fallback xmlns="">
          <p:sp>
            <p:nvSpPr>
              <p:cNvPr id="15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714" y="2705816"/>
                <a:ext cx="6858048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422" t="-5882" r="-444" b="-16912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8 CuadroTexto"/>
          <p:cNvSpPr txBox="1"/>
          <p:nvPr/>
        </p:nvSpPr>
        <p:spPr>
          <a:xfrm>
            <a:off x="1364417" y="4349298"/>
            <a:ext cx="68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ym typeface="Symbol"/>
              </a:rPr>
              <a:t>equivalently</a:t>
            </a:r>
            <a:endParaRPr lang="es-MX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3779912" y="3640565"/>
                <a:ext cx="2257156" cy="580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 dirty="0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s-ES" sz="2800" b="0" i="1" dirty="0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i="1" dirty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𝜉</m:t>
                          </m:r>
                        </m:sub>
                        <m:sup>
                          <m:r>
                            <a:rPr lang="es-ES" sz="2800" b="0" i="1" dirty="0" smtClean="0">
                              <a:latin typeface="Cambria Math" charset="0"/>
                            </a:rPr>
                            <m:t>∗</m:t>
                          </m:r>
                        </m:sup>
                      </m:sSubSup>
                      <m:r>
                        <a:rPr lang="es-ES" sz="2800" b="0" i="1" dirty="0" smtClean="0">
                          <a:latin typeface="Cambria Math" charset="0"/>
                        </a:rPr>
                        <m:t>𝑃𝑋</m:t>
                      </m:r>
                      <m:r>
                        <a:rPr lang="es-ES_tradnl" sz="2800" i="1" dirty="0" smtClean="0">
                          <a:latin typeface="Cambria Math" charset="0"/>
                        </a:rPr>
                        <m:t>=</m:t>
                      </m:r>
                      <m:r>
                        <a:rPr lang="es-ES_tradnl" sz="280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𝑃𝑋</m:t>
                      </m:r>
                    </m:oMath>
                  </m:oMathPara>
                </a14:m>
                <a:endParaRPr lang="es-ES_tradnl" sz="2800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640565"/>
                <a:ext cx="2257156" cy="5808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3419872" y="4941168"/>
                <a:ext cx="31997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0" i="1" dirty="0" smtClean="0">
                          <a:latin typeface="Cambria Math" charset="0"/>
                        </a:rPr>
                        <m:t>𝐵</m:t>
                      </m:r>
                      <m:r>
                        <a:rPr lang="es-ES" sz="2800" b="0" i="1" dirty="0" smtClean="0">
                          <a:latin typeface="Cambria Math" charset="0"/>
                        </a:rPr>
                        <m:t>(</m:t>
                      </m:r>
                      <m:r>
                        <a:rPr lang="es-ES" sz="2800" b="0" i="1" dirty="0" smtClean="0">
                          <a:latin typeface="Cambria Math" charset="0"/>
                        </a:rPr>
                        <m:t>𝑋</m:t>
                      </m:r>
                      <m:r>
                        <a:rPr lang="es-ES" sz="2800" b="0" i="1" dirty="0" smtClean="0">
                          <a:latin typeface="Cambria Math" charset="0"/>
                        </a:rPr>
                        <m:t>,</m:t>
                      </m:r>
                      <m:r>
                        <a:rPr lang="es-ES" sz="2800" b="0" i="1" dirty="0" smtClean="0">
                          <a:latin typeface="Cambria Math" charset="0"/>
                        </a:rPr>
                        <m:t>𝑌</m:t>
                      </m:r>
                      <m:r>
                        <a:rPr lang="es-ES" sz="2800" b="0" i="1" dirty="0" smtClean="0">
                          <a:latin typeface="Cambria Math" charset="0"/>
                        </a:rPr>
                        <m:t>)=</m:t>
                      </m:r>
                      <m:r>
                        <a:rPr lang="es-ES_tradnl" sz="280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𝜇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𝑔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𝑋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𝑌</m:t>
                      </m:r>
                      <m:r>
                        <a:rPr lang="es-ES" sz="28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s-ES_tradnl" sz="28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941168"/>
                <a:ext cx="3199722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2 CuadroTexto"/>
          <p:cNvSpPr txBox="1"/>
          <p:nvPr/>
        </p:nvSpPr>
        <p:spPr>
          <a:xfrm>
            <a:off x="179512" y="1268760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</a:rPr>
              <a:t>III. Totally umbilic null hypersurfaces</a:t>
            </a:r>
            <a:endParaRPr lang="en-US" sz="3200" dirty="0">
              <a:solidFill>
                <a:schemeClr val="accent2"/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4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415" y="3017451"/>
            <a:ext cx="1521217" cy="6550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36" y="1657569"/>
            <a:ext cx="1512168" cy="6028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569" y="1770020"/>
            <a:ext cx="678934" cy="3778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932" y="2420888"/>
            <a:ext cx="4576736" cy="37100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303" y="2443181"/>
            <a:ext cx="4680520" cy="574270"/>
          </a:xfrm>
          <a:prstGeom prst="rect">
            <a:avLst/>
          </a:prstGeom>
        </p:spPr>
      </p:pic>
      <p:sp>
        <p:nvSpPr>
          <p:cNvPr id="8" name="Flecha abajo 7"/>
          <p:cNvSpPr/>
          <p:nvPr/>
        </p:nvSpPr>
        <p:spPr>
          <a:xfrm>
            <a:off x="1739983" y="3972373"/>
            <a:ext cx="360040" cy="79208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84" y="5337810"/>
            <a:ext cx="456645" cy="4353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242" y="5337810"/>
            <a:ext cx="552438" cy="3074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1048" y="5465723"/>
            <a:ext cx="342484" cy="2233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5373216"/>
            <a:ext cx="552438" cy="3074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9712" y="5465723"/>
            <a:ext cx="502309" cy="177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5 CuadroTexto"/>
              <p:cNvSpPr txBox="1"/>
              <p:nvPr/>
            </p:nvSpPr>
            <p:spPr>
              <a:xfrm>
                <a:off x="258730" y="809591"/>
                <a:ext cx="8072494" cy="53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800" dirty="0" smtClean="0">
                    <a:solidFill>
                      <a:srgbClr val="0070C0"/>
                    </a:solidFill>
                  </a:rPr>
                  <a:t>Example:</a:t>
                </a:r>
                <a:r>
                  <a:rPr lang="es-MX" sz="2800" dirty="0" smtClean="0"/>
                  <a:t>  The light cone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Λ</m:t>
                        </m:r>
                      </m:e>
                      <m:sub>
                        <m:r>
                          <a:rPr lang="es-ES" sz="28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s-ES" sz="2800" b="0" i="1" smtClean="0">
                            <a:latin typeface="Cambria Math" charset="0"/>
                          </a:rPr>
                          <m:t>𝑛</m:t>
                        </m:r>
                        <m:r>
                          <a:rPr lang="es-ES" sz="2800" b="0" i="1" smtClean="0">
                            <a:latin typeface="Cambria Math" charset="0"/>
                          </a:rPr>
                          <m:t>+1</m:t>
                        </m:r>
                      </m:sup>
                    </m:sSubSup>
                    <m:r>
                      <a:rPr lang="en-US" sz="2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⊂</m:t>
                    </m:r>
                    <m:sSubSup>
                      <m:sSubSupPr>
                        <m:ctrlPr>
                          <a:rPr lang="en-US" sz="28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8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b>
                        <m:r>
                          <a:rPr lang="es-E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</m:oMath>
                </a14:m>
                <a:endParaRPr lang="es-MX" sz="2800" baseline="30000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15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30" y="809591"/>
                <a:ext cx="8072494" cy="533544"/>
              </a:xfrm>
              <a:prstGeom prst="rect">
                <a:avLst/>
              </a:prstGeom>
              <a:blipFill rotWithShape="0">
                <a:blip r:embed="rId10"/>
                <a:stretch>
                  <a:fillRect l="-1509" t="-10345" b="-32184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81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 CuadroTexto"/>
          <p:cNvSpPr txBox="1"/>
          <p:nvPr/>
        </p:nvSpPr>
        <p:spPr>
          <a:xfrm>
            <a:off x="1187624" y="1268760"/>
            <a:ext cx="6858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i="1" dirty="0" smtClean="0">
                <a:solidFill>
                  <a:srgbClr val="0070C0"/>
                </a:solidFill>
                <a:sym typeface="Symbol"/>
              </a:rPr>
              <a:t>Definition:</a:t>
            </a:r>
            <a:r>
              <a:rPr lang="es-MX" sz="2400" i="1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s-MX" sz="2400" i="1" dirty="0" smtClean="0">
                <a:solidFill>
                  <a:srgbClr val="FF0000"/>
                </a:solidFill>
                <a:sym typeface="Symbol"/>
              </a:rPr>
              <a:t>S(TM)</a:t>
            </a:r>
            <a:r>
              <a:rPr lang="es-MX" sz="2400" dirty="0" smtClean="0"/>
              <a:t> is </a:t>
            </a:r>
            <a:r>
              <a:rPr lang="es-MX" sz="2400" i="1" dirty="0" smtClean="0"/>
              <a:t>totally umbilical</a:t>
            </a:r>
            <a:r>
              <a:rPr lang="es-MX" sz="2400" dirty="0" smtClean="0"/>
              <a:t> if there exists a function </a:t>
            </a:r>
            <a:r>
              <a:rPr lang="es-MX" sz="2400" i="1" dirty="0" smtClean="0">
                <a:latin typeface="Symbol" panose="05050102010706020507" pitchFamily="18" charset="2"/>
              </a:rPr>
              <a:t>l</a:t>
            </a:r>
            <a:r>
              <a:rPr lang="es-MX" sz="2400" dirty="0" smtClean="0"/>
              <a:t> such that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4221089"/>
            <a:ext cx="2807089" cy="7793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194" y="5442235"/>
            <a:ext cx="1044941" cy="5790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7" y="5566528"/>
            <a:ext cx="486402" cy="27073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7427" y="5604662"/>
            <a:ext cx="664184" cy="31809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6164" y="5632255"/>
            <a:ext cx="342467" cy="2233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7418" y="4486611"/>
            <a:ext cx="306205" cy="287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5 CuadroTexto"/>
              <p:cNvSpPr txBox="1"/>
              <p:nvPr/>
            </p:nvSpPr>
            <p:spPr>
              <a:xfrm>
                <a:off x="1122449" y="3386945"/>
                <a:ext cx="8072494" cy="53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800" dirty="0" smtClean="0">
                    <a:solidFill>
                      <a:srgbClr val="0070C0"/>
                    </a:solidFill>
                  </a:rPr>
                  <a:t>Ejemplo:</a:t>
                </a:r>
                <a:r>
                  <a:rPr lang="es-MX" sz="2800" dirty="0" smtClean="0"/>
                  <a:t>  t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800" b="0" i="0" smtClean="0">
                        <a:latin typeface="Cambria Math" charset="0"/>
                      </a:rPr>
                      <m:t>he</m:t>
                    </m:r>
                    <m:r>
                      <a:rPr lang="es-ES" sz="2800" b="0" i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800" b="0" i="0" smtClean="0">
                        <a:latin typeface="Cambria Math" charset="0"/>
                      </a:rPr>
                      <m:t>light</m:t>
                    </m:r>
                    <m:r>
                      <a:rPr lang="es-ES" sz="2800" b="0" i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800" b="0" i="0" smtClean="0">
                        <a:latin typeface="Cambria Math" charset="0"/>
                      </a:rPr>
                      <m:t>cone</m:t>
                    </m:r>
                    <m:r>
                      <a:rPr lang="es-ES" sz="2800" b="0" i="0" smtClean="0">
                        <a:latin typeface="Cambria Math" charset="0"/>
                      </a:rPr>
                      <m:t> </m:t>
                    </m:r>
                    <m:sSubSup>
                      <m:sSubSupPr>
                        <m:ctrlPr>
                          <a:rPr lang="en-US" sz="2800" i="1">
                            <a:latin typeface="Cambria Math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Λ</m:t>
                        </m:r>
                      </m:e>
                      <m:sub>
                        <m:r>
                          <a:rPr lang="es-ES" sz="2800" i="1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s-ES" sz="2800" i="1">
                            <a:latin typeface="Cambria Math" charset="0"/>
                          </a:rPr>
                          <m:t>𝑛</m:t>
                        </m:r>
                        <m:r>
                          <a:rPr lang="es-ES" sz="2800" i="1">
                            <a:latin typeface="Cambria Math" charset="0"/>
                          </a:rPr>
                          <m:t>+1</m:t>
                        </m:r>
                      </m:sup>
                    </m:sSubSup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⊂</m:t>
                    </m:r>
                    <m:sSubSup>
                      <m:sSubSup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b>
                        <m:r>
                          <a:rPr lang="es-E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</m:oMath>
                </a14:m>
                <a:endParaRPr lang="es-MX" sz="2800" baseline="30000" dirty="0"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11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449" y="3386945"/>
                <a:ext cx="8072494" cy="533544"/>
              </a:xfrm>
              <a:prstGeom prst="rect">
                <a:avLst/>
              </a:prstGeom>
              <a:blipFill rotWithShape="0">
                <a:blip r:embed="rId8"/>
                <a:stretch>
                  <a:fillRect l="-1511" t="-10345" b="-32184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/>
              <p:cNvSpPr/>
              <p:nvPr/>
            </p:nvSpPr>
            <p:spPr>
              <a:xfrm>
                <a:off x="3660521" y="2139402"/>
                <a:ext cx="185108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s-ES" sz="2800" b="0" i="1" dirty="0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s-ES" sz="2800" b="0" i="1" dirty="0" smtClean="0">
                              <a:latin typeface="Cambria Math" charset="0"/>
                            </a:rPr>
                            <m:t>𝑁</m:t>
                          </m:r>
                        </m:sub>
                      </m:sSub>
                      <m:r>
                        <a:rPr lang="es-ES" sz="2800" i="1" dirty="0">
                          <a:latin typeface="Cambria Math" charset="0"/>
                        </a:rPr>
                        <m:t>𝑋</m:t>
                      </m:r>
                      <m:r>
                        <a:rPr lang="es-ES_tradnl" sz="2800" i="1" dirty="0">
                          <a:latin typeface="Cambria Math" charset="0"/>
                        </a:rPr>
                        <m:t>=</m:t>
                      </m:r>
                      <m:r>
                        <a:rPr lang="es-ES_tradnl" sz="280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𝜆</m:t>
                      </m:r>
                      <m:r>
                        <a:rPr lang="es-ES" sz="2800" i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𝑋</m:t>
                      </m:r>
                    </m:oMath>
                  </m:oMathPara>
                </a14:m>
                <a:endParaRPr lang="es-ES_tradnl" sz="2800" dirty="0"/>
              </a:p>
            </p:txBody>
          </p:sp>
        </mc:Choice>
        <mc:Fallback xmlns="">
          <p:sp>
            <p:nvSpPr>
              <p:cNvPr id="2" name="Rectá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521" y="2139402"/>
                <a:ext cx="1851084" cy="5232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458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uadroTexto"/>
          <p:cNvSpPr txBox="1"/>
          <p:nvPr/>
        </p:nvSpPr>
        <p:spPr>
          <a:xfrm>
            <a:off x="500034" y="1000108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2"/>
                </a:solidFill>
              </a:rPr>
              <a:t>IV. Null hypersurfaces in Robertson-Walker space-times</a:t>
            </a:r>
            <a:endParaRPr lang="es-MX" sz="2800" baseline="30000" dirty="0">
              <a:latin typeface="Symbol" pitchFamily="18" charset="2"/>
            </a:endParaRPr>
          </a:p>
        </p:txBody>
      </p:sp>
      <p:sp>
        <p:nvSpPr>
          <p:cNvPr id="3" name="8 CuadroTexto"/>
          <p:cNvSpPr txBox="1"/>
          <p:nvPr/>
        </p:nvSpPr>
        <p:spPr>
          <a:xfrm>
            <a:off x="755576" y="256490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ea typeface="Cambria Math"/>
              </a:rPr>
              <a:t>Fermi coordinates:</a:t>
            </a:r>
            <a:endParaRPr lang="es-MX" sz="2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8 CuadroTexto"/>
              <p:cNvSpPr txBox="1"/>
              <p:nvPr/>
            </p:nvSpPr>
            <p:spPr>
              <a:xfrm>
                <a:off x="777026" y="3427044"/>
                <a:ext cx="57606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0" i="1" smtClean="0">
                        <a:latin typeface="Cambria Math" charset="0"/>
                        <a:ea typeface="Cambria Math"/>
                      </a:rPr>
                      <m:t>𝑆</m:t>
                    </m:r>
                    <m:r>
                      <a:rPr lang="es-E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⊂</m:t>
                    </m:r>
                    <m:r>
                      <a:rPr lang="es-E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𝐹</m:t>
                    </m:r>
                  </m:oMath>
                </a14:m>
                <a:r>
                  <a:rPr lang="es-MX" sz="2800" dirty="0" smtClean="0">
                    <a:ea typeface="Cambria Math"/>
                  </a:rPr>
                  <a:t> h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800" b="0" i="0" dirty="0" smtClean="0">
                        <a:latin typeface="Cambria Math" charset="0"/>
                        <a:ea typeface="Cambria Math"/>
                      </a:rPr>
                      <m:t>ypersurface</m:t>
                    </m:r>
                    <m:r>
                      <a:rPr lang="es-ES" sz="28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800" b="0" i="0" dirty="0" smtClean="0">
                        <a:latin typeface="Cambria Math" charset="0"/>
                        <a:ea typeface="Cambria Math"/>
                      </a:rPr>
                      <m:t>in</m:t>
                    </m:r>
                    <m:r>
                      <a:rPr lang="es-ES" sz="28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800" b="0" i="0" dirty="0" smtClean="0">
                        <a:latin typeface="Cambria Math" charset="0"/>
                        <a:ea typeface="Cambria Math"/>
                      </a:rPr>
                      <m:t>the</m:t>
                    </m:r>
                    <m:r>
                      <a:rPr lang="es-ES" sz="2800" b="0" i="0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s-ES" sz="2800" b="0" i="0" dirty="0" smtClean="0">
                        <a:latin typeface="Cambria Math" charset="0"/>
                        <a:ea typeface="Cambria Math"/>
                      </a:rPr>
                      <m:t>fiber</m:t>
                    </m:r>
                    <m:r>
                      <a:rPr lang="es-ES" sz="2800" b="0" i="1" dirty="0" smtClean="0">
                        <a:latin typeface="Cambria Math" charset="0"/>
                        <a:ea typeface="Cambria Math"/>
                      </a:rPr>
                      <m:t>  </m:t>
                    </m:r>
                    <m:r>
                      <a:rPr lang="es-MX" sz="2800" i="1" dirty="0" smtClean="0">
                        <a:latin typeface="Cambria Math" charset="0"/>
                        <a:ea typeface="Cambria Math"/>
                      </a:rPr>
                      <m:t>𝐹</m:t>
                    </m:r>
                  </m:oMath>
                </a14:m>
                <a:endParaRPr lang="es-MX" sz="2800" dirty="0" smtClean="0"/>
              </a:p>
            </p:txBody>
          </p:sp>
        </mc:Choice>
        <mc:Fallback xmlns="">
          <p:sp>
            <p:nvSpPr>
              <p:cNvPr id="11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26" y="3427044"/>
                <a:ext cx="5760640" cy="523220"/>
              </a:xfrm>
              <a:prstGeom prst="rect">
                <a:avLst/>
              </a:prstGeom>
              <a:blipFill rotWithShape="0">
                <a:blip r:embed="rId2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529700"/>
            <a:ext cx="1395509" cy="453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8 CuadroTexto"/>
              <p:cNvSpPr txBox="1"/>
              <p:nvPr/>
            </p:nvSpPr>
            <p:spPr>
              <a:xfrm>
                <a:off x="777026" y="4134586"/>
                <a:ext cx="53285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0" i="1" smtClean="0">
                        <a:latin typeface="Cambria Math" charset="0"/>
                        <a:ea typeface="Cambria Math"/>
                      </a:rPr>
                      <m:t>𝑝</m:t>
                    </m:r>
                    <m:r>
                      <a:rPr lang="es-E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s-ES" sz="2800" b="0" i="1" smtClean="0">
                        <a:latin typeface="Cambria Math" charset="0"/>
                        <a:ea typeface="Cambria Math"/>
                      </a:rPr>
                      <m:t>𝑆</m:t>
                    </m:r>
                  </m:oMath>
                </a14:m>
                <a:r>
                  <a:rPr lang="es-MX" sz="2800" dirty="0" smtClean="0">
                    <a:ea typeface="Cambria Math"/>
                  </a:rPr>
                  <a:t> </a:t>
                </a:r>
                <a:r>
                  <a:rPr lang="es-MX" sz="2800" dirty="0">
                    <a:ea typeface="Cambria Math"/>
                  </a:rPr>
                  <a:t> </a:t>
                </a:r>
                <a:r>
                  <a:rPr lang="es-MX" sz="2800" dirty="0" smtClean="0">
                    <a:ea typeface="Cambria Math"/>
                  </a:rPr>
                  <a:t>  </a:t>
                </a:r>
                <a14:m>
                  <m:oMath xmlns:m="http://schemas.openxmlformats.org/officeDocument/2006/math">
                    <m:r>
                      <a:rPr lang="es-ES" sz="2800" b="0" i="1" dirty="0" smtClean="0">
                        <a:latin typeface="Cambria Math" charset="0"/>
                        <a:ea typeface="Cambria Math"/>
                      </a:rPr>
                      <m:t>𝑉</m:t>
                    </m:r>
                    <m:r>
                      <a:rPr lang="es-ES" sz="2800" b="0" i="1" dirty="0" smtClean="0">
                        <a:latin typeface="Cambria Math" charset="0"/>
                        <a:ea typeface="Cambria Math"/>
                      </a:rPr>
                      <m:t>=</m:t>
                    </m:r>
                    <m:r>
                      <a:rPr lang="es-ES" sz="2800" b="0" i="1" dirty="0" smtClean="0">
                        <a:latin typeface="Cambria Math" charset="0"/>
                        <a:ea typeface="Cambria Math"/>
                      </a:rPr>
                      <m:t>𝑈</m:t>
                    </m:r>
                    <m:r>
                      <a:rPr lang="es-ES" sz="2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∩</m:t>
                    </m:r>
                    <m:r>
                      <a:rPr lang="es-ES" sz="2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𝑆</m:t>
                    </m:r>
                  </m:oMath>
                </a14:m>
                <a:r>
                  <a:rPr lang="es-MX" sz="2800" dirty="0" smtClean="0"/>
                  <a:t>    </a:t>
                </a:r>
                <a14:m>
                  <m:oMath xmlns:m="http://schemas.openxmlformats.org/officeDocument/2006/math">
                    <m:r>
                      <a:rPr lang="es-ES" sz="2800" b="0" i="1" dirty="0" smtClean="0">
                        <a:latin typeface="Cambria Math" charset="0"/>
                      </a:rPr>
                      <m:t>𝑍</m:t>
                    </m:r>
                    <m:r>
                      <a:rPr lang="es-ES" sz="2800" b="0" i="1" dirty="0" smtClean="0">
                        <a:latin typeface="Cambria Math" charset="0"/>
                      </a:rPr>
                      <m:t>:</m:t>
                    </m:r>
                    <m:r>
                      <a:rPr lang="es-ES" sz="2800" b="0" i="1" dirty="0" smtClean="0">
                        <a:latin typeface="Cambria Math" charset="0"/>
                      </a:rPr>
                      <m:t>𝑉</m:t>
                    </m:r>
                    <m:r>
                      <a:rPr lang="es-ES" sz="2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⟶</m:t>
                    </m:r>
                    <m:r>
                      <a:rPr lang="es-ES" sz="2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𝑇</m:t>
                    </m:r>
                    <m:sSup>
                      <m:sSupPr>
                        <m:ctrlPr>
                          <a:rPr lang="es-E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s-E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</m:t>
                        </m:r>
                      </m:e>
                      <m:sup>
                        <m:r>
                          <a:rPr lang="es-E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⊥</m:t>
                        </m:r>
                      </m:sup>
                    </m:sSup>
                  </m:oMath>
                </a14:m>
                <a:endParaRPr lang="es-MX" sz="2800" dirty="0" smtClean="0"/>
              </a:p>
            </p:txBody>
          </p:sp>
        </mc:Choice>
        <mc:Fallback xmlns="">
          <p:sp>
            <p:nvSpPr>
              <p:cNvPr id="13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26" y="4134586"/>
                <a:ext cx="5328592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8 CuadroTexto"/>
              <p:cNvSpPr txBox="1"/>
              <p:nvPr/>
            </p:nvSpPr>
            <p:spPr>
              <a:xfrm>
                <a:off x="648520" y="4842128"/>
                <a:ext cx="58962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28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s-ES" sz="2800" b="0" i="1" dirty="0" smtClean="0">
                            <a:latin typeface="Cambria Math" charset="0"/>
                          </a:rPr>
                          <m:t>𝑡</m:t>
                        </m:r>
                        <m:r>
                          <a:rPr lang="es-ES" sz="2800" b="0" i="1" dirty="0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" sz="2800" b="0" i="1" dirty="0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800" b="0" i="1" dirty="0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800" b="0" i="1" dirty="0" smtClean="0"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" sz="2800" b="0" i="1" dirty="0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800" b="0" i="1" dirty="0" smtClean="0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s-ES" sz="28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⟼</m:t>
                    </m:r>
                    <m:r>
                      <m:rPr>
                        <m:sty m:val="p"/>
                      </m:rPr>
                      <a:rPr lang="es-ES" sz="2800" b="0" i="0" dirty="0" smtClean="0">
                        <a:latin typeface="Cambria Math" charset="0"/>
                      </a:rPr>
                      <m:t>exp</m:t>
                    </m:r>
                    <m:r>
                      <a:rPr lang="es-ES" sz="2800" b="0" i="1" dirty="0" smtClean="0">
                        <a:latin typeface="Cambria Math" charset="0"/>
                      </a:rPr>
                      <m:t>⁡(</m:t>
                    </m:r>
                    <m:r>
                      <a:rPr lang="es-ES" sz="2800" b="0" i="1" dirty="0" smtClean="0">
                        <a:latin typeface="Cambria Math" charset="0"/>
                      </a:rPr>
                      <m:t>𝑡𝑍</m:t>
                    </m:r>
                    <m:d>
                      <m:dPr>
                        <m:ctrlPr>
                          <a:rPr lang="es-ES" sz="2800" i="1" dirty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 dirty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" sz="2800" i="1" dirty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800" i="1" dirty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800" i="1" dirty="0"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" sz="2800" i="1" dirty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800" i="1" dirty="0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s-MX" sz="2800" dirty="0" smtClean="0"/>
                  <a:t>)</a:t>
                </a:r>
              </a:p>
            </p:txBody>
          </p:sp>
        </mc:Choice>
        <mc:Fallback xmlns="">
          <p:sp>
            <p:nvSpPr>
              <p:cNvPr id="14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20" y="4842128"/>
                <a:ext cx="5896272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999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CuadroTexto"/>
          <p:cNvSpPr txBox="1"/>
          <p:nvPr/>
        </p:nvSpPr>
        <p:spPr>
          <a:xfrm>
            <a:off x="608266" y="1576964"/>
            <a:ext cx="612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ea typeface="Cambria Math"/>
              </a:rPr>
              <a:t>Transnormal functions</a:t>
            </a:r>
            <a:r>
              <a:rPr lang="es-MX" sz="2800" i="1" dirty="0" smtClean="0">
                <a:ea typeface="Cambria Math"/>
              </a:rPr>
              <a:t>:</a:t>
            </a:r>
            <a:endParaRPr lang="es-MX" sz="2800" i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2 CuadroTexto"/>
              <p:cNvSpPr txBox="1"/>
              <p:nvPr/>
            </p:nvSpPr>
            <p:spPr>
              <a:xfrm>
                <a:off x="467544" y="3236783"/>
                <a:ext cx="8501090" cy="2425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Proposition: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  (Di Scala, Ruiz-Hernández):  </a:t>
                </a:r>
                <a:r>
                  <a:rPr lang="es-MX" sz="2400" dirty="0" smtClean="0"/>
                  <a:t>The function</a:t>
                </a:r>
              </a:p>
              <a:p>
                <a:endParaRPr lang="es-MX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0" i="1" smtClean="0">
                          <a:latin typeface="Cambria Math" charset="0"/>
                        </a:rPr>
                        <m:t>𝑑</m:t>
                      </m:r>
                      <m:r>
                        <a:rPr lang="es-ES" sz="2800" b="0" i="1" smtClean="0">
                          <a:latin typeface="Cambria Math" charset="0"/>
                        </a:rPr>
                        <m:t>:</m:t>
                      </m:r>
                      <m:r>
                        <a:rPr lang="es-ES" sz="2800" b="0" i="1" smtClean="0">
                          <a:latin typeface="Cambria Math" charset="0"/>
                        </a:rPr>
                        <m:t>𝑈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⟶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ℝ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      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func>
                        <m:funcPr>
                          <m:ctrlPr>
                            <a:rPr lang="es-E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28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s-ES" sz="28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s-ES" sz="2800" i="1" dirty="0">
                                  <a:latin typeface="Cambria Math" charset="0"/>
                                </a:rPr>
                                <m:t>𝑡𝑍</m:t>
                              </m:r>
                              <m:d>
                                <m:dPr>
                                  <m:ctrlPr>
                                    <a:rPr lang="es-ES" sz="2800" i="1" dirty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i="1" dirty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sz="2800" i="1" dirty="0">
                                          <a:latin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 sz="2800" i="1" dirty="0">
                                          <a:latin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s-ES" sz="2800" i="1" dirty="0">
                                      <a:latin typeface="Cambria Math" charset="0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en-US" sz="2800" i="1" dirty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sz="2800" i="1" dirty="0">
                                          <a:latin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 sz="2800" i="1" dirty="0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s-E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a:rPr lang="es-E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s-ES" sz="2800" b="0" dirty="0" smtClean="0">
                  <a:ea typeface="Cambria Math" charset="0"/>
                  <a:cs typeface="Cambria Math" charset="0"/>
                </a:endParaRPr>
              </a:p>
              <a:p>
                <a:endParaRPr lang="es-ES" sz="2400" dirty="0"/>
              </a:p>
              <a:p>
                <a:r>
                  <a:rPr lang="es-ES" sz="2400" dirty="0" err="1" smtClean="0"/>
                  <a:t>is</a:t>
                </a:r>
                <a:r>
                  <a:rPr lang="es-ES" sz="2400" dirty="0" smtClean="0"/>
                  <a:t> </a:t>
                </a:r>
                <a:r>
                  <a:rPr lang="es-ES" sz="2400" dirty="0" err="1" smtClean="0"/>
                  <a:t>transnormal</a:t>
                </a:r>
                <a:r>
                  <a:rPr lang="es-ES" sz="2400" dirty="0" smtClean="0"/>
                  <a:t>. In </a:t>
                </a:r>
                <a:r>
                  <a:rPr lang="es-ES" sz="2400" dirty="0" err="1" smtClean="0"/>
                  <a:t>fact</a:t>
                </a:r>
                <a:r>
                  <a:rPr lang="es-ES" sz="2400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hr-HR" sz="24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s-ES" sz="2400">
                            <a:latin typeface="Cambria Math" charset="0"/>
                            <a:ea typeface="Cambria Math"/>
                          </a:rPr>
                          <m:t>grad</m:t>
                        </m:r>
                        <m:r>
                          <a:rPr lang="es-ES" sz="2400" i="1">
                            <a:latin typeface="Cambria Math" charset="0"/>
                            <a:ea typeface="Cambria Math"/>
                          </a:rPr>
                          <m:t> </m:t>
                        </m:r>
                        <m:r>
                          <a:rPr lang="es-ES" sz="2400" i="1">
                            <a:latin typeface="Cambria Math" charset="0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s-ES" sz="2400" i="1">
                        <a:latin typeface="Cambria Math" charset="0"/>
                        <a:ea typeface="Cambria Math"/>
                      </a:rPr>
                      <m:t>=1</m:t>
                    </m:r>
                  </m:oMath>
                </a14:m>
                <a:r>
                  <a:rPr lang="es-MX" sz="2400" dirty="0" smtClean="0"/>
                  <a:t> (i.e.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charset="0"/>
                      </a:rPr>
                      <m:t>𝑑</m:t>
                    </m:r>
                  </m:oMath>
                </a14:m>
                <a:r>
                  <a:rPr lang="es-MX" sz="2400" dirty="0" smtClean="0"/>
                  <a:t> is eikonal).</a:t>
                </a:r>
              </a:p>
              <a:p>
                <a:r>
                  <a:rPr lang="es-MX" sz="2400" dirty="0" smtClean="0"/>
                  <a:t>   </a:t>
                </a:r>
                <a:endParaRPr lang="es-MX" sz="24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236783"/>
                <a:ext cx="8501090" cy="2425344"/>
              </a:xfrm>
              <a:prstGeom prst="rect">
                <a:avLst/>
              </a:prstGeom>
              <a:blipFill rotWithShape="0">
                <a:blip r:embed="rId2"/>
                <a:stretch>
                  <a:fillRect l="-1148" t="-2010" b="-9296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8 CuadroTexto"/>
              <p:cNvSpPr txBox="1"/>
              <p:nvPr/>
            </p:nvSpPr>
            <p:spPr>
              <a:xfrm>
                <a:off x="1005956" y="2338900"/>
                <a:ext cx="53285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hr-HR" sz="28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s-ES" sz="2800" b="0" i="0" smtClean="0">
                              <a:latin typeface="Cambria Math" charset="0"/>
                              <a:ea typeface="Cambria Math"/>
                            </a:rPr>
                            <m:t>grad</m:t>
                          </m:r>
                          <m:r>
                            <a:rPr lang="es-ES" sz="28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es-ES" sz="2800" b="0" i="1" smtClean="0">
                              <a:latin typeface="Cambria Math" charset="0"/>
                              <a:ea typeface="Cambria Math"/>
                            </a:rPr>
                            <m:t>𝑓</m:t>
                          </m:r>
                        </m:e>
                      </m:d>
                      <m:r>
                        <a:rPr lang="es-ES" sz="2800" b="0" i="1" smtClean="0">
                          <a:latin typeface="Cambria Math" charset="0"/>
                          <a:ea typeface="Cambria Math"/>
                        </a:rPr>
                        <m:t>=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𝜌</m:t>
                      </m:r>
                      <m:r>
                        <a:rPr lang="es-ES" sz="28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28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ο</m:t>
                      </m:r>
                      <m:r>
                        <a:rPr lang="es-ES" sz="28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𝑓</m:t>
                      </m:r>
                    </m:oMath>
                  </m:oMathPara>
                </a14:m>
                <a:endParaRPr lang="es-MX" sz="2800" i="1" dirty="0" smtClean="0"/>
              </a:p>
            </p:txBody>
          </p:sp>
        </mc:Choice>
        <mc:Fallback xmlns="">
          <p:sp>
            <p:nvSpPr>
              <p:cNvPr id="10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56" y="2338900"/>
                <a:ext cx="5328592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041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2 CuadroTexto"/>
              <p:cNvSpPr txBox="1"/>
              <p:nvPr/>
            </p:nvSpPr>
            <p:spPr>
              <a:xfrm>
                <a:off x="467544" y="1556792"/>
                <a:ext cx="850109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Proposition: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  (Navarro, Palmas, -):  </a:t>
                </a:r>
                <a:r>
                  <a:rPr lang="es-MX" sz="2400" dirty="0" smtClean="0"/>
                  <a:t>The graph</a:t>
                </a:r>
                <a:endParaRPr lang="es-MX" sz="2400" i="1" dirty="0" smtClean="0">
                  <a:latin typeface="Cambria Math" charset="0"/>
                </a:endParaRP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s-MX" sz="2400" i="1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s-ES" sz="24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s-ES" sz="2400" b="0" i="1" smtClean="0">
                                <a:latin typeface="Cambria Math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s-ES" sz="24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s-ES" sz="2400" b="0" i="1" smtClean="0">
                                    <a:latin typeface="Cambria Math" charset="0"/>
                                  </a:rPr>
                                  <m:t>𝑝</m:t>
                                </m:r>
                              </m:e>
                            </m:d>
                            <m:r>
                              <a:rPr lang="es-ES" sz="2400" b="0" i="1" smtClean="0">
                                <a:latin typeface="Cambria Math" charset="0"/>
                              </a:rPr>
                              <m:t>,</m:t>
                            </m:r>
                            <m:r>
                              <a:rPr lang="es-ES" sz="2400" b="0" i="1" smtClean="0">
                                <a:latin typeface="Cambria Math" charset="0"/>
                              </a:rPr>
                              <m:t>𝑝</m:t>
                            </m:r>
                          </m:e>
                        </m:d>
                        <m:r>
                          <a:rPr lang="es-ES" sz="2400" b="0" i="1" smtClean="0">
                            <a:latin typeface="Cambria Math" charset="0"/>
                          </a:rPr>
                          <m:t> | </m:t>
                        </m:r>
                        <m:r>
                          <a:rPr lang="es-ES" sz="2400" b="0" i="1" smtClean="0">
                            <a:latin typeface="Cambria Math" charset="0"/>
                          </a:rPr>
                          <m:t>𝑝</m:t>
                        </m:r>
                        <m:r>
                          <a:rPr lang="es-E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lang="es-E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s-MX" sz="2400" dirty="0" smtClean="0"/>
                  <a:t>   </a:t>
                </a:r>
              </a:p>
              <a:p>
                <a:r>
                  <a:rPr lang="es-MX" sz="2400" dirty="0"/>
                  <a:t>o</a:t>
                </a:r>
                <a:r>
                  <a:rPr lang="es-MX" sz="2400" dirty="0" smtClean="0"/>
                  <a:t>f a function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charset="0"/>
                      </a:rPr>
                      <m:t>𝑓</m:t>
                    </m:r>
                    <m:r>
                      <a:rPr lang="es-ES" sz="2400" i="1">
                        <a:latin typeface="Cambria Math" charset="0"/>
                      </a:rPr>
                      <m:t>:</m:t>
                    </m:r>
                    <m:r>
                      <a:rPr lang="es-ES" sz="2400" i="1">
                        <a:latin typeface="Cambria Math" charset="0"/>
                      </a:rPr>
                      <m:t>𝐹</m:t>
                    </m:r>
                    <m:r>
                      <a:rPr lang="es-E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⟶</m:t>
                    </m:r>
                    <m:r>
                      <a:rPr lang="es-E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ℝ</m:t>
                    </m:r>
                  </m:oMath>
                </a14:m>
                <a:r>
                  <a:rPr lang="es-MX" sz="2400" dirty="0" smtClean="0"/>
                  <a:t>  is a null hypersurface if and only if  </a:t>
                </a:r>
                <a:r>
                  <a:rPr lang="es-MX" sz="2400" i="1" dirty="0"/>
                  <a:t>f</a:t>
                </a:r>
                <a:r>
                  <a:rPr lang="es-MX" sz="2400" dirty="0"/>
                  <a:t> </a:t>
                </a:r>
                <a:r>
                  <a:rPr lang="es-MX" sz="2400" dirty="0" smtClean="0"/>
                  <a:t>is transnormal.</a:t>
                </a:r>
                <a:endParaRPr lang="es-MX" sz="2400" dirty="0">
                  <a:solidFill>
                    <a:srgbClr val="0070C0"/>
                  </a:solidFill>
                </a:endParaRPr>
              </a:p>
              <a:p>
                <a:endParaRPr lang="es-MX" sz="2400" dirty="0">
                  <a:solidFill>
                    <a:srgbClr val="0070C0"/>
                  </a:solidFill>
                </a:endParaRPr>
              </a:p>
              <a:p>
                <a:endParaRPr lang="es-MX" sz="24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556792"/>
                <a:ext cx="8501090" cy="2308324"/>
              </a:xfrm>
              <a:prstGeom prst="rect">
                <a:avLst/>
              </a:prstGeom>
              <a:blipFill rotWithShape="0">
                <a:blip r:embed="rId2"/>
                <a:stretch>
                  <a:fillRect l="-1148" t="-4485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2 CuadroTexto"/>
          <p:cNvSpPr txBox="1"/>
          <p:nvPr/>
        </p:nvSpPr>
        <p:spPr>
          <a:xfrm>
            <a:off x="485911" y="4260327"/>
            <a:ext cx="850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70C0"/>
                </a:solidFill>
              </a:rPr>
              <a:t>Proof:                                             </a:t>
            </a:r>
            <a:r>
              <a:rPr lang="es-MX" sz="2400" dirty="0" smtClean="0"/>
              <a:t>is normal to the graph of </a:t>
            </a:r>
            <a:r>
              <a:rPr lang="es-MX" sz="2400" i="1" dirty="0" smtClean="0"/>
              <a:t>f</a:t>
            </a:r>
            <a:r>
              <a:rPr lang="es-MX" sz="2400" dirty="0" smtClean="0"/>
              <a:t>.</a:t>
            </a:r>
            <a:r>
              <a:rPr lang="es-MX" sz="2400" dirty="0" smtClean="0">
                <a:solidFill>
                  <a:srgbClr val="0070C0"/>
                </a:solidFill>
              </a:rPr>
              <a:t> </a:t>
            </a:r>
            <a:r>
              <a:rPr lang="es-MX" sz="2400" dirty="0" smtClean="0"/>
              <a:t>   </a:t>
            </a:r>
            <a:endParaRPr lang="es-MX" sz="2400" dirty="0" smtClean="0">
              <a:solidFill>
                <a:srgbClr val="0070C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404" y="4338369"/>
            <a:ext cx="566966" cy="3185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370" y="4260327"/>
            <a:ext cx="2429748" cy="47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2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2 CuadroTexto"/>
              <p:cNvSpPr txBox="1"/>
              <p:nvPr/>
            </p:nvSpPr>
            <p:spPr>
              <a:xfrm>
                <a:off x="467544" y="1556792"/>
                <a:ext cx="85689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Proposition 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(Navarro, Palmas, -): 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charset="0"/>
                      </a:rPr>
                      <m:t>𝑓</m:t>
                    </m:r>
                    <m:r>
                      <a:rPr lang="es-ES" sz="2400" b="0" i="1" smtClean="0">
                        <a:latin typeface="Cambria Math" charset="0"/>
                      </a:rPr>
                      <m:t>:</m:t>
                    </m:r>
                    <m:r>
                      <a:rPr lang="es-ES" sz="2400" b="0" i="1" smtClean="0">
                        <a:latin typeface="Cambria Math" charset="0"/>
                      </a:rPr>
                      <m:t>𝐹</m:t>
                    </m:r>
                    <m:r>
                      <a:rPr lang="es-E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⟶</m:t>
                    </m:r>
                    <m:r>
                      <a:rPr lang="es-E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ℝ</m:t>
                    </m:r>
                  </m:oMath>
                </a14:m>
                <a:r>
                  <a:rPr lang="es-MX" sz="2400" dirty="0" smtClean="0"/>
                  <a:t> be a function whose graph is a null hypersurface. Then, for each </a:t>
                </a:r>
                <a:r>
                  <a:rPr lang="es-MX" sz="2400" i="1" dirty="0" smtClean="0"/>
                  <a:t>p</a:t>
                </a:r>
                <a:r>
                  <a:rPr lang="es-MX" sz="2400" dirty="0" smtClean="0"/>
                  <a:t> there exists a neighborhood </a:t>
                </a:r>
                <a:r>
                  <a:rPr lang="es-MX" sz="2400" i="1" dirty="0" smtClean="0"/>
                  <a:t>U</a:t>
                </a:r>
                <a:r>
                  <a:rPr lang="es-MX" sz="2400" dirty="0" smtClean="0"/>
                  <a:t> and a hypersurface </a:t>
                </a:r>
                <a:r>
                  <a:rPr lang="es-MX" sz="2400" i="1" dirty="0" smtClean="0"/>
                  <a:t>S</a:t>
                </a:r>
                <a:r>
                  <a:rPr lang="es-MX" sz="2400" dirty="0" smtClean="0"/>
                  <a:t> of </a:t>
                </a:r>
                <a:r>
                  <a:rPr lang="es-MX" sz="2400" i="1" dirty="0" smtClean="0"/>
                  <a:t>F</a:t>
                </a:r>
                <a:r>
                  <a:rPr lang="es-MX" sz="2400" dirty="0" smtClean="0"/>
                  <a:t> such that         </a:t>
                </a:r>
                <a:endParaRPr lang="es-MX" sz="24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556792"/>
                <a:ext cx="8568952" cy="1200329"/>
              </a:xfrm>
              <a:prstGeom prst="rect">
                <a:avLst/>
              </a:prstGeom>
              <a:blipFill rotWithShape="0">
                <a:blip r:embed="rId2"/>
                <a:stretch>
                  <a:fillRect l="-1139" t="-4061" r="-4626" b="-10660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748" y="4740314"/>
            <a:ext cx="6742325" cy="845707"/>
          </a:xfrm>
          <a:prstGeom prst="rect">
            <a:avLst/>
          </a:prstGeom>
        </p:spPr>
      </p:pic>
      <p:sp>
        <p:nvSpPr>
          <p:cNvPr id="7" name="2 CuadroTexto"/>
          <p:cNvSpPr txBox="1"/>
          <p:nvPr/>
        </p:nvSpPr>
        <p:spPr>
          <a:xfrm>
            <a:off x="323528" y="4160502"/>
            <a:ext cx="850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70C0"/>
                </a:solidFill>
              </a:rPr>
              <a:t>Proof: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/>
              <p:cNvSpPr/>
              <p:nvPr/>
            </p:nvSpPr>
            <p:spPr>
              <a:xfrm>
                <a:off x="1965272" y="3126452"/>
                <a:ext cx="5776838" cy="7586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0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hr-HR" sz="28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s-ES" sz="2800" i="1">
                                <a:latin typeface="Cambria Math" charset="0"/>
                              </a:rPr>
                              <m:t>𝑓</m:t>
                            </m:r>
                          </m:e>
                        </m:d>
                      </m:e>
                      <m:sub>
                        <m:r>
                          <a:rPr lang="es-ES" sz="2800" b="0" i="1" smtClean="0">
                            <a:latin typeface="Cambria Math" charset="0"/>
                          </a:rPr>
                          <m:t>𝑈</m:t>
                        </m:r>
                      </m:sub>
                    </m:sSub>
                    <m:r>
                      <a:rPr lang="es-ES" sz="2800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s-ES" sz="28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s-ES" sz="2800" b="0" i="1" smtClean="0">
                            <a:latin typeface="Cambria Math" charset="0"/>
                          </a:rPr>
                          <m:t>𝑔</m:t>
                        </m:r>
                      </m:e>
                      <m:sup>
                        <m:r>
                          <a:rPr lang="es-ES" sz="2800" b="0" i="1" smtClean="0">
                            <a:latin typeface="Cambria Math" charset="0"/>
                          </a:rPr>
                          <m:t>−1</m:t>
                        </m:r>
                      </m:sup>
                    </m:sSup>
                    <m:r>
                      <a:rPr lang="es-ES" sz="2800" b="0" i="1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ο</m:t>
                    </m:r>
                    <m:r>
                      <a:rPr lang="es-E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s-E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𝑑</m:t>
                    </m:r>
                    <m:r>
                      <a:rPr lang="es-E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s-MX" sz="2800" dirty="0"/>
                  <a:t> </a:t>
                </a:r>
                <a:r>
                  <a:rPr lang="es-MX" sz="2800" dirty="0" smtClean="0"/>
                  <a:t>      </a:t>
                </a:r>
                <a14:m>
                  <m:oMath xmlns:m="http://schemas.openxmlformats.org/officeDocument/2006/math">
                    <m:r>
                      <a:rPr lang="es-ES" sz="2800" b="0" i="1" dirty="0" smtClean="0"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s-ES" sz="28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s-ES" sz="2800" b="0" i="1" dirty="0" smtClean="0">
                            <a:latin typeface="Cambria Math" charset="0"/>
                          </a:rPr>
                          <m:t>𝑠</m:t>
                        </m:r>
                      </m:e>
                    </m:d>
                    <m:r>
                      <a:rPr lang="es-ES" sz="2800" b="0" i="1" dirty="0" smtClean="0">
                        <a:latin typeface="Cambria Math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is-IS" sz="2800" b="0" i="1" dirty="0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s-ES" sz="2800" b="0" i="1" dirty="0" smtClean="0">
                            <a:latin typeface="Cambria Math" charset="0"/>
                          </a:rPr>
                          <m:t>𝑎</m:t>
                        </m:r>
                      </m:sub>
                      <m:sup>
                        <m:r>
                          <a:rPr lang="es-ES" sz="2800" b="0" i="1" dirty="0" smtClean="0">
                            <a:latin typeface="Cambria Math" charset="0"/>
                          </a:rPr>
                          <m:t>𝑠</m:t>
                        </m:r>
                      </m:sup>
                      <m:e>
                        <m:f>
                          <m:fPr>
                            <m:ctrlPr>
                              <a:rPr lang="bg-BG" sz="2800" b="0" i="1" dirty="0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s-ES" sz="2800" b="0" i="1" dirty="0" smtClean="0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bg-BG" sz="2800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𝜌</m:t>
                            </m:r>
                            <m:r>
                              <a:rPr lang="es-ES" sz="2800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</m:t>
                            </m:r>
                            <m:r>
                              <a:rPr lang="es-ES" sz="2800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𝜎</m:t>
                            </m:r>
                            <m:r>
                              <a:rPr lang="es-ES" sz="2800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)</m:t>
                            </m:r>
                          </m:den>
                        </m:f>
                        <m:r>
                          <a:rPr lang="es-ES" sz="2800" b="0" i="1" dirty="0" smtClean="0">
                            <a:latin typeface="Cambria Math" charset="0"/>
                          </a:rPr>
                          <m:t>𝑑</m:t>
                        </m:r>
                        <m:r>
                          <a:rPr lang="es-E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𝜎</m:t>
                        </m:r>
                      </m:e>
                    </m:nary>
                  </m:oMath>
                </a14:m>
                <a:endParaRPr lang="es-ES_tradnl" sz="2800" dirty="0"/>
              </a:p>
            </p:txBody>
          </p:sp>
        </mc:Choice>
        <mc:Fallback xmlns="">
          <p:sp>
            <p:nvSpPr>
              <p:cNvPr id="8" name="Rectá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272" y="3126452"/>
                <a:ext cx="5776838" cy="75860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47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970" y="2723560"/>
            <a:ext cx="4863246" cy="5561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29" y="3861048"/>
            <a:ext cx="8124219" cy="5439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901558"/>
            <a:ext cx="1736233" cy="47639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651" y="1954528"/>
            <a:ext cx="2773395" cy="4811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752" y="4816362"/>
            <a:ext cx="5976664" cy="1308608"/>
          </a:xfrm>
          <a:prstGeom prst="rect">
            <a:avLst/>
          </a:prstGeom>
        </p:spPr>
      </p:pic>
      <p:sp>
        <p:nvSpPr>
          <p:cNvPr id="8" name="8 CuadroTexto"/>
          <p:cNvSpPr txBox="1"/>
          <p:nvPr/>
        </p:nvSpPr>
        <p:spPr>
          <a:xfrm>
            <a:off x="755576" y="111937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00B0F0"/>
                </a:solidFill>
                <a:ea typeface="Cambria Math"/>
              </a:rPr>
              <a:t>Example:</a:t>
            </a:r>
            <a:endParaRPr lang="es-MX" sz="28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39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140969"/>
            <a:ext cx="7615582" cy="4673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861048"/>
            <a:ext cx="2798253" cy="3642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4941168"/>
            <a:ext cx="4538682" cy="7124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84" y="2035405"/>
            <a:ext cx="3960440" cy="59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6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556792"/>
            <a:ext cx="2391990" cy="5760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572989"/>
            <a:ext cx="2448272" cy="5724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831" y="2769511"/>
            <a:ext cx="6610371" cy="5013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472" y="4020261"/>
            <a:ext cx="3816424" cy="55625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534" y="4173017"/>
            <a:ext cx="629698" cy="3896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0232" y="4020261"/>
            <a:ext cx="751505" cy="6864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1801" y="5301208"/>
            <a:ext cx="1944216" cy="6065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017" y="5364620"/>
            <a:ext cx="972108" cy="440317"/>
          </a:xfrm>
          <a:prstGeom prst="rect">
            <a:avLst/>
          </a:prstGeom>
        </p:spPr>
      </p:pic>
      <p:sp>
        <p:nvSpPr>
          <p:cNvPr id="10" name="Flecha abajo 9"/>
          <p:cNvSpPr/>
          <p:nvPr/>
        </p:nvSpPr>
        <p:spPr>
          <a:xfrm rot="16200000">
            <a:off x="1223629" y="5208435"/>
            <a:ext cx="360040" cy="79208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42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332171" y="1707137"/>
                <a:ext cx="8501090" cy="1582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Proposition 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(Navarro, Palmas, -): 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𝑀</m:t>
                    </m:r>
                    <m:r>
                      <a:rPr lang="es-MX" sz="240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⊂</m:t>
                    </m:r>
                    <m:sSubSup>
                      <m:sSubSupPr>
                        <m:ctrlPr>
                          <a:rPr lang="en-US" sz="240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</m:oMath>
                </a14:m>
                <a:r>
                  <a:rPr lang="es-MX" sz="2400" dirty="0" smtClean="0"/>
                  <a:t>  be a complete, connected, totally umbilical null hypersurface.                Then </a:t>
                </a:r>
                <a:r>
                  <a:rPr lang="es-MX" sz="2400" i="1" dirty="0" smtClean="0"/>
                  <a:t>M</a:t>
                </a:r>
                <a:r>
                  <a:rPr lang="es-MX" sz="2400" dirty="0" smtClean="0"/>
                  <a:t> is the intersection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</m:oMath>
                </a14:m>
                <a:r>
                  <a:rPr lang="es-MX" sz="2400" dirty="0" smtClean="0"/>
                  <a:t> with a hyperplene in the ambient space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b>
                        <m:r>
                          <a:rPr lang="es-ES" sz="24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𝑠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+3</m:t>
                        </m:r>
                      </m:sup>
                    </m:sSubSup>
                  </m:oMath>
                </a14:m>
                <a:r>
                  <a:rPr lang="es-MX" sz="2400" dirty="0" smtClean="0"/>
                  <a:t>  </a:t>
                </a:r>
                <a:endParaRPr lang="es-MX" sz="24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71" y="1707137"/>
                <a:ext cx="8501090" cy="1582100"/>
              </a:xfrm>
              <a:prstGeom prst="rect">
                <a:avLst/>
              </a:prstGeom>
              <a:blipFill rotWithShape="0">
                <a:blip r:embed="rId2"/>
                <a:stretch>
                  <a:fillRect l="-1075" t="-2308" r="-6523" b="-8077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2 CuadroTexto"/>
          <p:cNvSpPr txBox="1"/>
          <p:nvPr/>
        </p:nvSpPr>
        <p:spPr>
          <a:xfrm>
            <a:off x="611560" y="392779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70C0"/>
                </a:solidFill>
              </a:rPr>
              <a:t>Proof:     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993" y="3924556"/>
            <a:ext cx="4382926" cy="459589"/>
          </a:xfrm>
          <a:prstGeom prst="rect">
            <a:avLst/>
          </a:prstGeom>
        </p:spPr>
      </p:pic>
      <p:sp>
        <p:nvSpPr>
          <p:cNvPr id="8" name="2 CuadroTexto"/>
          <p:cNvSpPr txBox="1"/>
          <p:nvPr/>
        </p:nvSpPr>
        <p:spPr>
          <a:xfrm>
            <a:off x="1871993" y="4425196"/>
            <a:ext cx="5917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is a semi-riemannian submersion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993" y="5256902"/>
            <a:ext cx="2952328" cy="526403"/>
          </a:xfrm>
          <a:prstGeom prst="rect">
            <a:avLst/>
          </a:prstGeom>
        </p:spPr>
      </p:pic>
      <p:sp>
        <p:nvSpPr>
          <p:cNvPr id="10" name="2 CuadroTexto"/>
          <p:cNvSpPr txBox="1"/>
          <p:nvPr/>
        </p:nvSpPr>
        <p:spPr>
          <a:xfrm>
            <a:off x="1927358" y="5342331"/>
            <a:ext cx="6648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                                      is a totally umbilical hypersurface </a:t>
            </a:r>
            <a:r>
              <a:rPr lang="es-MX" sz="2400" dirty="0"/>
              <a:t>i</a:t>
            </a:r>
            <a:r>
              <a:rPr lang="es-MX" sz="2400" dirty="0" smtClean="0"/>
              <a:t>n </a:t>
            </a:r>
            <a:r>
              <a:rPr lang="es-MX" sz="2400" i="1" dirty="0" smtClean="0"/>
              <a:t>F =</a:t>
            </a:r>
            <a:r>
              <a:rPr lang="es-MX" sz="2400" dirty="0" smtClean="0"/>
              <a:t>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5773323"/>
            <a:ext cx="963812" cy="409987"/>
          </a:xfrm>
          <a:prstGeom prst="rect">
            <a:avLst/>
          </a:prstGeom>
        </p:spPr>
      </p:pic>
      <p:sp>
        <p:nvSpPr>
          <p:cNvPr id="12" name="Flecha abajo 11"/>
          <p:cNvSpPr/>
          <p:nvPr/>
        </p:nvSpPr>
        <p:spPr>
          <a:xfrm rot="16200000">
            <a:off x="831583" y="5013176"/>
            <a:ext cx="360040" cy="79208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877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3" y="3274853"/>
            <a:ext cx="1800200" cy="4173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760" y="3248273"/>
            <a:ext cx="1672603" cy="3146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3816812"/>
            <a:ext cx="2017863" cy="3772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76" y="4352152"/>
            <a:ext cx="3296088" cy="3635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16" y="4983264"/>
            <a:ext cx="7908488" cy="483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2 CuadroTexto"/>
              <p:cNvSpPr txBox="1"/>
              <p:nvPr/>
            </p:nvSpPr>
            <p:spPr>
              <a:xfrm>
                <a:off x="251520" y="1001403"/>
                <a:ext cx="8501090" cy="1582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Proposición</a:t>
                </a:r>
                <a:r>
                  <a:rPr lang="es-MX" sz="2400" i="1" dirty="0">
                    <a:solidFill>
                      <a:srgbClr val="0070C0"/>
                    </a:solidFill>
                  </a:rPr>
                  <a:t> 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(Navarro, Palmas, -): 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r>
                      <a:rPr lang="es-MX" sz="2400" i="1" dirty="0">
                        <a:latin typeface="Cambria Math" charset="0"/>
                      </a:rPr>
                      <m:t>𝑀</m:t>
                    </m:r>
                    <m:r>
                      <a:rPr lang="es-MX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⊂</m:t>
                    </m:r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</m:oMath>
                </a14:m>
                <a:r>
                  <a:rPr lang="es-MX" sz="2400" dirty="0" smtClean="0"/>
                  <a:t> be a totally umbilical null hypersurface 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nd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  <m:r>
                      <a:rPr lang="es-MX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⊂</m:t>
                    </m:r>
                    <m:r>
                      <a:rPr lang="es-MX" sz="2400" i="1" dirty="0" smtClean="0">
                        <a:latin typeface="Cambria Math" charset="0"/>
                      </a:rPr>
                      <m:t>𝑀</m:t>
                    </m:r>
                    <m:r>
                      <a:rPr lang="es-MX" sz="2400" i="1" dirty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s-MX" sz="2400" dirty="0" smtClean="0"/>
                  <a:t>a spacelike hypersurface. Then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MX" sz="2400" dirty="0" smtClean="0"/>
                  <a:t> is totally umbilical in M if and only if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MX" sz="2400" dirty="0" smtClean="0"/>
                  <a:t> is contained in a totally geodesic hypersurface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</m:oMath>
                </a14:m>
                <a:r>
                  <a:rPr lang="es-MX" sz="2400" dirty="0" smtClean="0"/>
                  <a:t>.</a:t>
                </a:r>
              </a:p>
            </p:txBody>
          </p:sp>
        </mc:Choice>
        <mc:Fallback xmlns="">
          <p:sp>
            <p:nvSpPr>
              <p:cNvPr id="12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01403"/>
                <a:ext cx="8501090" cy="1582100"/>
              </a:xfrm>
              <a:prstGeom prst="rect">
                <a:avLst/>
              </a:prstGeom>
              <a:blipFill rotWithShape="0">
                <a:blip r:embed="rId7"/>
                <a:stretch>
                  <a:fillRect l="-1075" t="-6154" b="-8077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2 CuadroTexto"/>
          <p:cNvSpPr txBox="1"/>
          <p:nvPr/>
        </p:nvSpPr>
        <p:spPr>
          <a:xfrm>
            <a:off x="498824" y="318153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smtClean="0">
                <a:solidFill>
                  <a:srgbClr val="0070C0"/>
                </a:solidFill>
              </a:rPr>
              <a:t>Proof:</a:t>
            </a:r>
            <a:endParaRPr lang="es-MX" sz="2400" dirty="0" smtClean="0">
              <a:solidFill>
                <a:srgbClr val="0070C0"/>
              </a:solidFill>
            </a:endParaRPr>
          </a:p>
        </p:txBody>
      </p:sp>
      <p:sp>
        <p:nvSpPr>
          <p:cNvPr id="14" name="Flecha abajo 13"/>
          <p:cNvSpPr/>
          <p:nvPr/>
        </p:nvSpPr>
        <p:spPr>
          <a:xfrm rot="16200000">
            <a:off x="816507" y="5574195"/>
            <a:ext cx="360040" cy="79208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5198" y="5777353"/>
            <a:ext cx="2357243" cy="365441"/>
          </a:xfrm>
          <a:prstGeom prst="rect">
            <a:avLst/>
          </a:prstGeom>
        </p:spPr>
      </p:pic>
      <p:sp>
        <p:nvSpPr>
          <p:cNvPr id="16" name="2 CuadroTexto"/>
          <p:cNvSpPr txBox="1"/>
          <p:nvPr/>
        </p:nvSpPr>
        <p:spPr>
          <a:xfrm>
            <a:off x="1691680" y="5700874"/>
            <a:ext cx="663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Symbol" panose="05050102010706020507" pitchFamily="18" charset="2"/>
              </a:rPr>
              <a:t>D</a:t>
            </a:r>
            <a:r>
              <a:rPr lang="es-MX" sz="2400" dirty="0" smtClean="0"/>
              <a:t> = span                                  is parallel along </a:t>
            </a:r>
            <a:r>
              <a:rPr lang="es-MX" sz="2400" i="1" dirty="0" smtClean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3465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731645" y="2064487"/>
                <a:ext cx="8133513" cy="88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Definition: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s-MX" sz="2400" dirty="0" smtClean="0"/>
                  <a:t>The pair </a:t>
                </a:r>
                <a:r>
                  <a:rPr lang="es-MX" sz="2400" i="1" dirty="0" smtClean="0"/>
                  <a:t>(M, S) </a:t>
                </a:r>
                <a:r>
                  <a:rPr lang="es-MX" sz="2400" dirty="0" smtClean="0"/>
                  <a:t>is </a:t>
                </a:r>
                <a:r>
                  <a:rPr lang="es-MX" sz="2400" i="1" dirty="0" smtClean="0"/>
                  <a:t>screen quasi-conformal</a:t>
                </a:r>
                <a:r>
                  <a:rPr lang="es-MX" sz="2400" dirty="0" smtClean="0"/>
                  <a:t> if the 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hape</m:t>
                    </m:r>
                    <m:r>
                      <a:rPr lang="es-ES" sz="2400" b="0" i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operators</m:t>
                    </m:r>
                    <m:r>
                      <a:rPr lang="es-ES" sz="2400" b="0" i="0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" sz="2400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s-ES" sz="2400" i="1">
                            <a:latin typeface="Cambria Math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s-ES_tradnl" sz="2400" dirty="0"/>
                  <a:t> 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s-ES" sz="2400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sub>
                      <m:sup>
                        <m:r>
                          <a:rPr lang="es-ES" sz="2400" i="1">
                            <a:latin typeface="Cambria Math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s-MX" sz="2400" dirty="0" smtClean="0"/>
                  <a:t>  satisfy</a:t>
                </a:r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45" y="2064487"/>
                <a:ext cx="8133513" cy="880369"/>
              </a:xfrm>
              <a:prstGeom prst="rect">
                <a:avLst/>
              </a:prstGeom>
              <a:blipFill rotWithShape="0">
                <a:blip r:embed="rId2"/>
                <a:stretch>
                  <a:fillRect l="-1124" t="-12500" b="-63889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ángulo 6"/>
          <p:cNvSpPr/>
          <p:nvPr/>
        </p:nvSpPr>
        <p:spPr>
          <a:xfrm>
            <a:off x="3403141" y="2996952"/>
            <a:ext cx="2573010" cy="5322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523183" y="3933056"/>
                <a:ext cx="8352928" cy="2727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sz="2400" i="1" dirty="0" smtClean="0">
                    <a:solidFill>
                      <a:srgbClr val="0070C0"/>
                    </a:solidFill>
                  </a:rPr>
                  <a:t>Proposition</a:t>
                </a:r>
                <a:r>
                  <a:rPr lang="es-ES_tradnl" sz="2400" dirty="0" smtClean="0">
                    <a:solidFill>
                      <a:srgbClr val="0070C0"/>
                    </a:solidFill>
                  </a:rPr>
                  <a:t> (Navarro, Palmas, -): </a:t>
                </a:r>
                <a:r>
                  <a:rPr lang="es-ES_tradnl" sz="2400" dirty="0" err="1" smtClean="0"/>
                  <a:t>Let</a:t>
                </a:r>
                <a:r>
                  <a:rPr lang="es-ES_tradnl" sz="2400" dirty="0" smtClean="0"/>
                  <a:t>  </a:t>
                </a:r>
                <a14:m>
                  <m:oMath xmlns:m="http://schemas.openxmlformats.org/officeDocument/2006/math">
                    <m:r>
                      <a:rPr lang="es-ES_tradnl" sz="2400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ES_tradnl" sz="2400" dirty="0" smtClean="0"/>
                  <a:t> be a null hypersurface in </a:t>
                </a:r>
                <a14:m>
                  <m:oMath xmlns:m="http://schemas.openxmlformats.org/officeDocument/2006/math"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a:rPr lang="es-ES" sz="2400" b="0" i="1" smtClean="0">
                        <a:latin typeface="Cambria Math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s-ES" sz="2400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𝑀</m:t>
                        </m:r>
                      </m:e>
                    </m:acc>
                    <m:r>
                      <a:rPr lang="es-ES" sz="2400" b="0" i="1" smtClean="0">
                        <a:latin typeface="Cambria Math" charset="0"/>
                      </a:rPr>
                      <m:t>,</m:t>
                    </m:r>
                    <m:r>
                      <a:rPr lang="es-ES" sz="2400" b="0" i="1" smtClean="0">
                        <a:latin typeface="Cambria Math" charset="0"/>
                      </a:rPr>
                      <m:t>𝑔</m:t>
                    </m:r>
                    <m:r>
                      <a:rPr lang="es-ES" sz="24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s-ES_tradnl" sz="2400" dirty="0" smtClean="0"/>
                  <a:t>. </a:t>
                </a:r>
                <a:r>
                  <a:rPr lang="es-ES_tradnl" sz="2400" dirty="0" err="1" smtClean="0"/>
                  <a:t>Then</a:t>
                </a:r>
                <a:r>
                  <a:rPr lang="es-ES_tradnl" sz="2400" dirty="0" smtClean="0"/>
                  <a:t> </a:t>
                </a:r>
                <a:r>
                  <a:rPr lang="es-ES_tradnl" sz="2400" i="1" dirty="0" smtClean="0"/>
                  <a:t>M</a:t>
                </a:r>
                <a:r>
                  <a:rPr lang="es-ES_tradnl" sz="2400" dirty="0" smtClean="0"/>
                  <a:t> es </a:t>
                </a:r>
                <a:r>
                  <a:rPr lang="es-ES_tradnl" sz="2400" dirty="0" err="1" smtClean="0"/>
                  <a:t>screen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quasi-conformal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if</a:t>
                </a:r>
                <a:r>
                  <a:rPr lang="es-ES_tradnl" sz="2400" dirty="0" smtClean="0"/>
                  <a:t> and </a:t>
                </a:r>
                <a:r>
                  <a:rPr lang="es-ES_tradnl" sz="2400" dirty="0" err="1" smtClean="0"/>
                  <a:t>only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if</a:t>
                </a:r>
                <a:endParaRPr lang="es-ES_tradnl" sz="2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s-ES_tradnl" sz="2400" dirty="0" err="1" smtClean="0"/>
                  <a:t>The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shape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operators</a:t>
                </a:r>
                <a:r>
                  <a:rPr lang="es-ES_tradnl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s-ES_tradnl" sz="2400" dirty="0" smtClean="0"/>
                  <a:t> 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sub>
                      <m:sup>
                        <m:r>
                          <a:rPr lang="es-ES" sz="2400" b="0" i="1" smtClean="0">
                            <a:latin typeface="Cambria Math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s-ES_tradnl" sz="2400" dirty="0" smtClean="0"/>
                  <a:t> commute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es-ES_tradnl" sz="2400" dirty="0" err="1" smtClean="0"/>
                  <a:t>Their</a:t>
                </a:r>
                <a:r>
                  <a:rPr lang="es-ES_tradnl" sz="2400" dirty="0" smtClean="0"/>
                  <a:t> principal </a:t>
                </a:r>
                <a:r>
                  <a:rPr lang="es-ES_tradnl" sz="2400" dirty="0" err="1" smtClean="0"/>
                  <a:t>curvatures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satisfy</a:t>
                </a:r>
                <a:endParaRPr lang="es-ES_tradnl" sz="2400" dirty="0" smtClean="0"/>
              </a:p>
              <a:p>
                <a:r>
                  <a:rPr lang="es-ES_tradnl" sz="240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b>
                        <m:r>
                          <a:rPr lang="es-ES" sz="2400" i="1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=0</m:t>
                    </m:r>
                  </m:oMath>
                </a14:m>
                <a:r>
                  <a:rPr lang="es-ES_tradnl" sz="2400" dirty="0" smtClean="0"/>
                  <a:t> 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=</m:t>
                    </m:r>
                    <m:r>
                      <a:rPr lang="es-E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𝜑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s-E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𝜓</m:t>
                    </m:r>
                  </m:oMath>
                </a14:m>
                <a:endParaRPr lang="es-ES_tradnl" sz="2400" dirty="0" smtClean="0"/>
              </a:p>
              <a:p>
                <a:endParaRPr lang="es-ES_tradnl" sz="2400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83" y="3933056"/>
                <a:ext cx="8352928" cy="2727029"/>
              </a:xfrm>
              <a:prstGeom prst="rect">
                <a:avLst/>
              </a:prstGeom>
              <a:blipFill rotWithShape="0">
                <a:blip r:embed="rId3"/>
                <a:stretch>
                  <a:fillRect l="-1168" t="-3795" r="-292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3316642" y="2996952"/>
                <a:ext cx="2746008" cy="580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s-ES" sz="2800" b="0" i="1" smtClean="0">
                              <a:latin typeface="Cambria Math" charset="0"/>
                            </a:rPr>
                            <m:t>𝑁</m:t>
                          </m:r>
                        </m:sub>
                      </m:sSub>
                      <m:r>
                        <a:rPr lang="es-ES" sz="2800" b="0" i="1" smtClean="0">
                          <a:latin typeface="Cambria Math" charset="0"/>
                        </a:rPr>
                        <m:t>=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𝜑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lang="es-E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𝜉</m:t>
                          </m:r>
                        </m:sub>
                        <m:sup>
                          <m:r>
                            <a:rPr lang="es-E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∗</m:t>
                          </m:r>
                        </m:sup>
                      </m:sSubSup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𝜓</m:t>
                      </m:r>
                      <m:r>
                        <a:rPr lang="es-E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𝑃</m:t>
                      </m:r>
                    </m:oMath>
                  </m:oMathPara>
                </a14:m>
                <a:endParaRPr lang="es-ES_tradnl" sz="2800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642" y="2996952"/>
                <a:ext cx="2746008" cy="5808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2 CuadroTexto"/>
          <p:cNvSpPr txBox="1"/>
          <p:nvPr/>
        </p:nvSpPr>
        <p:spPr>
          <a:xfrm>
            <a:off x="495002" y="873559"/>
            <a:ext cx="796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chemeClr val="accent2"/>
                </a:solidFill>
              </a:rPr>
              <a:t>V</a:t>
            </a:r>
            <a:r>
              <a:rPr lang="es-MX" sz="3200" dirty="0" smtClean="0">
                <a:solidFill>
                  <a:schemeClr val="accent2"/>
                </a:solidFill>
              </a:rPr>
              <a:t>. Quasi-conformal Null Hypersurfaces</a:t>
            </a:r>
            <a:endParaRPr lang="en-US" sz="3200" dirty="0">
              <a:solidFill>
                <a:schemeClr val="accent2"/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6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9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353" y="3833869"/>
            <a:ext cx="2558824" cy="7998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3893056"/>
            <a:ext cx="2436914" cy="6814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857" y="3131943"/>
            <a:ext cx="2753890" cy="3984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083" y="1759151"/>
            <a:ext cx="2873664" cy="876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7686" y="5442238"/>
            <a:ext cx="3603629" cy="998191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4251366" y="4707537"/>
            <a:ext cx="368135" cy="734701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2 CuadroTexto"/>
          <p:cNvSpPr txBox="1"/>
          <p:nvPr/>
        </p:nvSpPr>
        <p:spPr>
          <a:xfrm>
            <a:off x="359670" y="776053"/>
            <a:ext cx="6861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</a:rPr>
              <a:t>For Robertson-Walker space-times</a:t>
            </a:r>
            <a:r>
              <a:rPr lang="is-IS" sz="3200" dirty="0" smtClean="0">
                <a:solidFill>
                  <a:schemeClr val="accent2"/>
                </a:solidFill>
              </a:rPr>
              <a:t>…</a:t>
            </a:r>
            <a:endParaRPr lang="es-MX" sz="3200" dirty="0">
              <a:solidFill>
                <a:schemeClr val="accent2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251083" y="1692801"/>
            <a:ext cx="2873664" cy="9698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091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1 CuadroTexto"/>
              <p:cNvSpPr txBox="1"/>
              <p:nvPr/>
            </p:nvSpPr>
            <p:spPr>
              <a:xfrm>
                <a:off x="544576" y="1298688"/>
                <a:ext cx="8133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dirty="0" smtClean="0">
                    <a:solidFill>
                      <a:srgbClr val="FF0000"/>
                    </a:solidFill>
                  </a:rPr>
                  <a:t>Main idea: </a:t>
                </a:r>
                <a:r>
                  <a:rPr lang="es-MX" sz="2400" dirty="0" smtClean="0"/>
                  <a:t>Translate geometrical properties of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MX" sz="2400" dirty="0" smtClean="0"/>
                  <a:t> to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MX" sz="2400" i="1" dirty="0" smtClean="0"/>
                  <a:t>.</a:t>
                </a:r>
              </a:p>
            </p:txBody>
          </p:sp>
        </mc:Choice>
        <mc:Fallback xmlns="">
          <p:sp>
            <p:nvSpPr>
              <p:cNvPr id="4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76" y="1298688"/>
                <a:ext cx="8133513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124" t="-10526" b="-28947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1 CuadroTexto"/>
          <p:cNvSpPr txBox="1"/>
          <p:nvPr/>
        </p:nvSpPr>
        <p:spPr>
          <a:xfrm>
            <a:off x="2884408" y="5645452"/>
            <a:ext cx="2982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>
                <a:solidFill>
                  <a:srgbClr val="FF0000"/>
                </a:solidFill>
              </a:rPr>
              <a:t>¡ It works !</a:t>
            </a:r>
            <a:endParaRPr lang="es-MX" sz="4000" i="1" dirty="0" smtClean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402015" y="3140968"/>
                <a:ext cx="835292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sz="2400" i="1" dirty="0" smtClean="0">
                    <a:solidFill>
                      <a:srgbClr val="0070C0"/>
                    </a:solidFill>
                  </a:rPr>
                  <a:t>Proposition</a:t>
                </a:r>
                <a:r>
                  <a:rPr lang="es-ES_tradnl" sz="2400" dirty="0" smtClean="0">
                    <a:solidFill>
                      <a:srgbClr val="0070C0"/>
                    </a:solidFill>
                  </a:rPr>
                  <a:t> (Navarro, Palmas, -) </a:t>
                </a:r>
                <a:r>
                  <a:rPr lang="es-ES_tradnl" sz="2400" dirty="0" err="1" smtClean="0"/>
                  <a:t>Let</a:t>
                </a:r>
                <a:r>
                  <a:rPr lang="es-ES_tradnl" sz="2400" dirty="0" smtClean="0"/>
                  <a:t> </a:t>
                </a:r>
                <a14:m>
                  <m:oMath xmlns:m="http://schemas.openxmlformats.org/officeDocument/2006/math">
                    <m:r>
                      <a:rPr lang="es-ES_tradnl" sz="2400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ES_tradnl" sz="2400" dirty="0" smtClean="0"/>
                  <a:t> be a </a:t>
                </a:r>
                <a:r>
                  <a:rPr lang="es-ES_tradnl" sz="2400" dirty="0" err="1" smtClean="0"/>
                  <a:t>screen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quasi-conformal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null</a:t>
                </a:r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hypersurface</a:t>
                </a:r>
                <a:r>
                  <a:rPr lang="es-ES_tradnl" sz="2400" dirty="0" smtClean="0"/>
                  <a:t> 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n</m:t>
                    </m:r>
                    <m:r>
                      <a:rPr lang="es-ES" sz="2400" b="0" i="0" smtClean="0">
                        <a:latin typeface="Cambria Math" charset="0"/>
                      </a:rPr>
                      <m:t> </m:t>
                    </m:r>
                    <m:r>
                      <a:rPr lang="es-ES" sz="2400" b="0" i="1" smtClean="0">
                        <a:latin typeface="Cambria Math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s-ES" sz="2400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𝑀</m:t>
                        </m:r>
                      </m:e>
                    </m:acc>
                    <m:r>
                      <a:rPr lang="es-ES" sz="2400" b="0" i="1" smtClean="0">
                        <a:latin typeface="Cambria Math" charset="0"/>
                      </a:rPr>
                      <m:t>,</m:t>
                    </m:r>
                    <m:r>
                      <a:rPr lang="es-ES" sz="2400" b="0" i="1" smtClean="0">
                        <a:latin typeface="Cambria Math" charset="0"/>
                      </a:rPr>
                      <m:t>𝑔</m:t>
                    </m:r>
                    <m:r>
                      <a:rPr lang="es-ES" sz="24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s-ES_tradnl" sz="2400" dirty="0" smtClean="0"/>
                  <a:t>. </a:t>
                </a:r>
                <a:r>
                  <a:rPr lang="es-ES_tradnl" sz="2400" dirty="0" err="1" smtClean="0"/>
                  <a:t>Then</a:t>
                </a:r>
                <a:r>
                  <a:rPr lang="es-ES_tradnl" sz="2400" dirty="0" smtClean="0"/>
                  <a:t> </a:t>
                </a:r>
                <a14:m>
                  <m:oMath xmlns:m="http://schemas.openxmlformats.org/officeDocument/2006/math">
                    <m:r>
                      <a:rPr lang="es-ES_tradnl" sz="2400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ES_tradnl" sz="2400" dirty="0" smtClean="0"/>
                  <a:t> </a:t>
                </a:r>
                <a:r>
                  <a:rPr lang="es-ES_tradnl" sz="2400" dirty="0" err="1" smtClean="0"/>
                  <a:t>is</a:t>
                </a:r>
                <a:r>
                  <a:rPr lang="es-ES_tradnl" sz="2400" dirty="0" smtClean="0"/>
                  <a:t> </a:t>
                </a:r>
                <a:r>
                  <a:rPr lang="es-ES" sz="2400" dirty="0" err="1" smtClean="0"/>
                  <a:t>totally</a:t>
                </a:r>
                <a:r>
                  <a:rPr lang="es-ES" sz="2400" dirty="0" smtClean="0"/>
                  <a:t> umbilical </a:t>
                </a:r>
                <a:r>
                  <a:rPr lang="es-ES" sz="2400" dirty="0" err="1" smtClean="0"/>
                  <a:t>if</a:t>
                </a:r>
                <a:r>
                  <a:rPr lang="es-ES" sz="2400" dirty="0" smtClean="0"/>
                  <a:t> and </a:t>
                </a:r>
                <a:r>
                  <a:rPr lang="es-ES" sz="2400" dirty="0" err="1" smtClean="0"/>
                  <a:t>only</a:t>
                </a:r>
                <a:r>
                  <a:rPr lang="es-ES" sz="2400" dirty="0" smtClean="0"/>
                  <a:t> </a:t>
                </a:r>
                <a:r>
                  <a:rPr lang="es-ES" sz="2400" dirty="0" err="1" smtClean="0"/>
                  <a:t>if</a:t>
                </a:r>
                <a:r>
                  <a:rPr lang="es-ES" sz="2400" dirty="0" smtClean="0"/>
                  <a:t>  </a:t>
                </a:r>
                <a14:m>
                  <m:oMath xmlns:m="http://schemas.openxmlformats.org/officeDocument/2006/math">
                    <m:r>
                      <a:rPr lang="es-ES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ES" sz="2400" dirty="0" smtClean="0"/>
                  <a:t> </a:t>
                </a:r>
                <a:r>
                  <a:rPr lang="es-ES" sz="2400" dirty="0" err="1" smtClean="0"/>
                  <a:t>is</a:t>
                </a:r>
                <a:r>
                  <a:rPr lang="es-ES" sz="2400" dirty="0" smtClean="0"/>
                  <a:t> </a:t>
                </a:r>
                <a:r>
                  <a:rPr lang="es-ES" sz="2400" dirty="0" err="1" smtClean="0"/>
                  <a:t>totally</a:t>
                </a:r>
                <a:r>
                  <a:rPr lang="es-ES" sz="2400" dirty="0" smtClean="0"/>
                  <a:t> umbilical a </a:t>
                </a:r>
                <a:r>
                  <a:rPr lang="es-ES" sz="2400" dirty="0" err="1" smtClean="0"/>
                  <a:t>codimension</a:t>
                </a:r>
                <a:r>
                  <a:rPr lang="es-ES" sz="2400" dirty="0" smtClean="0"/>
                  <a:t> 2 </a:t>
                </a:r>
                <a:r>
                  <a:rPr lang="es-ES" sz="2400" dirty="0" err="1" smtClean="0"/>
                  <a:t>spacelike</a:t>
                </a:r>
                <a:r>
                  <a:rPr lang="es-ES" sz="2400" dirty="0" smtClean="0"/>
                  <a:t> </a:t>
                </a:r>
                <a:r>
                  <a:rPr lang="es-ES" sz="2400" dirty="0" err="1" smtClean="0"/>
                  <a:t>submanifold</a:t>
                </a:r>
                <a:r>
                  <a:rPr lang="es-ES" sz="2400" dirty="0" smtClean="0"/>
                  <a:t> of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s-ES" sz="24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s-ES" sz="2400" i="1">
                            <a:latin typeface="Cambria Math" charset="0"/>
                          </a:rPr>
                          <m:t>𝑀</m:t>
                        </m:r>
                      </m:e>
                    </m:acc>
                    <m:r>
                      <a:rPr lang="es-ES" sz="2400" i="1">
                        <a:latin typeface="Cambria Math" charset="0"/>
                      </a:rPr>
                      <m:t>,</m:t>
                    </m:r>
                    <m:r>
                      <a:rPr lang="es-ES" sz="2400" i="1">
                        <a:latin typeface="Cambria Math" charset="0"/>
                      </a:rPr>
                      <m:t>𝑔</m:t>
                    </m:r>
                    <m:r>
                      <a:rPr lang="es-ES" sz="24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s-ES_tradnl" sz="2400" dirty="0" smtClean="0"/>
                  <a:t>.</a:t>
                </a:r>
              </a:p>
              <a:p>
                <a:endParaRPr lang="es-ES_tradnl" sz="2400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15" y="3140968"/>
                <a:ext cx="8352928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1168" t="-5346" r="-1825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86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/>
          <p:cNvSpPr txBox="1"/>
          <p:nvPr/>
        </p:nvSpPr>
        <p:spPr>
          <a:xfrm>
            <a:off x="534498" y="2209778"/>
            <a:ext cx="8133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FF0000"/>
                </a:solidFill>
              </a:rPr>
              <a:t>Work in progress:</a:t>
            </a:r>
            <a:r>
              <a:rPr lang="es-MX" sz="2400" dirty="0" smtClean="0">
                <a:solidFill>
                  <a:srgbClr val="0070C0"/>
                </a:solidFill>
              </a:rPr>
              <a:t> </a:t>
            </a:r>
            <a:r>
              <a:rPr lang="es-MX" sz="2400" dirty="0" smtClean="0"/>
              <a:t>Classification of null hypersurfaces</a:t>
            </a:r>
          </a:p>
          <a:p>
            <a:endParaRPr lang="es-MX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s-MX" sz="2400" i="1" dirty="0" smtClean="0"/>
              <a:t>Screen isoparametric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i="1" dirty="0" smtClean="0"/>
              <a:t>Einstein</a:t>
            </a:r>
          </a:p>
        </p:txBody>
      </p:sp>
      <p:sp>
        <p:nvSpPr>
          <p:cNvPr id="6" name="4 CuadroTexto"/>
          <p:cNvSpPr txBox="1"/>
          <p:nvPr/>
        </p:nvSpPr>
        <p:spPr>
          <a:xfrm>
            <a:off x="500034" y="1000108"/>
            <a:ext cx="2977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</a:rPr>
              <a:t>VI. Applications</a:t>
            </a:r>
            <a:endParaRPr lang="es-MX" sz="2800" baseline="30000" dirty="0">
              <a:solidFill>
                <a:schemeClr val="accent6">
                  <a:lumMod val="50000"/>
                </a:schemeClr>
              </a:solidFill>
              <a:latin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1 CuadroTexto"/>
              <p:cNvSpPr txBox="1"/>
              <p:nvPr/>
            </p:nvSpPr>
            <p:spPr>
              <a:xfrm>
                <a:off x="534497" y="4293096"/>
                <a:ext cx="8133513" cy="1575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Definition: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  <m:r>
                      <a:rPr lang="es-ES" sz="2400" b="0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s-MX" sz="2400" dirty="0" smtClean="0"/>
                  <a:t>be a Lorentzian spaceform and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(</m:t>
                    </m:r>
                    <m:r>
                      <a:rPr lang="es-MX" sz="2400" i="1" dirty="0" smtClean="0">
                        <a:latin typeface="Cambria Math" charset="0"/>
                      </a:rPr>
                      <m:t>𝑀</m:t>
                    </m:r>
                    <m:r>
                      <a:rPr lang="es-MX" sz="2400" i="1" dirty="0" smtClean="0">
                        <a:latin typeface="Cambria Math" charset="0"/>
                      </a:rPr>
                      <m:t>, </m:t>
                    </m:r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  <m:r>
                      <a:rPr lang="es-MX" sz="2400" i="1" dirty="0" smtClean="0">
                        <a:latin typeface="Cambria Math" charset="0"/>
                      </a:rPr>
                      <m:t>) </m:t>
                    </m:r>
                  </m:oMath>
                </a14:m>
                <a:r>
                  <a:rPr lang="es-MX" sz="2400" dirty="0" smtClean="0"/>
                  <a:t>a screen quasi-conformal null hypersurface. W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e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say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a:rPr lang="es-MX" sz="2400" i="1" dirty="0" smtClean="0">
                        <a:latin typeface="Cambria Math" charset="0"/>
                      </a:rPr>
                      <m:t>(</m:t>
                    </m:r>
                    <m:r>
                      <a:rPr lang="es-MX" sz="2400" i="1" dirty="0" smtClean="0">
                        <a:latin typeface="Cambria Math" charset="0"/>
                      </a:rPr>
                      <m:t>𝑀</m:t>
                    </m:r>
                    <m:r>
                      <a:rPr lang="es-MX" sz="2400" i="1" dirty="0" smtClean="0">
                        <a:latin typeface="Cambria Math" charset="0"/>
                      </a:rPr>
                      <m:t>, </m:t>
                    </m:r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  <m:r>
                      <a:rPr lang="es-MX" sz="2400" i="1" dirty="0" smtClean="0">
                        <a:latin typeface="Cambria Math" charset="0"/>
                      </a:rPr>
                      <m:t>) 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i</m:t>
                    </m:r>
                  </m:oMath>
                </a14:m>
                <a:r>
                  <a:rPr lang="es-MX" sz="2400" dirty="0" smtClean="0"/>
                  <a:t>s</a:t>
                </a:r>
                <a:r>
                  <a:rPr lang="es-MX" sz="2400" i="1" dirty="0" smtClean="0"/>
                  <a:t> screen isoparametric </a:t>
                </a:r>
                <a:r>
                  <a:rPr lang="es-ES" sz="2400" dirty="0" smtClean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f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all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of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its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a:rPr lang="es-ES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ES" sz="2400" dirty="0" smtClean="0"/>
                  <a:t>-principal </a:t>
                </a:r>
                <a:r>
                  <a:rPr lang="es-ES" sz="2400" dirty="0" err="1" smtClean="0"/>
                  <a:t>curvatures</a:t>
                </a:r>
                <a:r>
                  <a:rPr lang="es-ES" sz="2400" dirty="0" smtClean="0"/>
                  <a:t> 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re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constant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along</m:t>
                    </m:r>
                    <m:r>
                      <a:rPr lang="es-ES" sz="2400" b="0" i="0" dirty="0" smtClean="0">
                        <a:latin typeface="Cambria Math" charset="0"/>
                      </a:rPr>
                      <m:t> </m:t>
                    </m:r>
                    <m:r>
                      <a:rPr lang="es-ES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ES" sz="2400" dirty="0" smtClean="0"/>
                  <a:t>.</a:t>
                </a:r>
                <a:endParaRPr lang="es-MX" sz="2400" dirty="0" smtClean="0"/>
              </a:p>
            </p:txBody>
          </p:sp>
        </mc:Choice>
        <mc:Fallback xmlns="">
          <p:sp>
            <p:nvSpPr>
              <p:cNvPr id="7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" y="4293096"/>
                <a:ext cx="8133513" cy="1575881"/>
              </a:xfrm>
              <a:prstGeom prst="rect">
                <a:avLst/>
              </a:prstGeom>
              <a:blipFill rotWithShape="0">
                <a:blip r:embed="rId2"/>
                <a:stretch>
                  <a:fillRect l="-1199" t="-28958" b="-37838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78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1 CuadroTexto"/>
              <p:cNvSpPr txBox="1"/>
              <p:nvPr/>
            </p:nvSpPr>
            <p:spPr>
              <a:xfrm>
                <a:off x="467544" y="1844824"/>
                <a:ext cx="8133513" cy="1985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Proposition 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(Navarro, Palmas, -):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  <m:r>
                      <a:rPr lang="es-ES" sz="2400" b="0" i="1" smtClean="0">
                        <a:latin typeface="Cambria Math" charset="0"/>
                      </a:rPr>
                      <m:t>=−</m:t>
                    </m:r>
                    <m:r>
                      <a:rPr lang="es-ES" sz="2400" b="0" i="1" smtClean="0">
                        <a:latin typeface="Cambria Math" charset="0"/>
                      </a:rPr>
                      <m:t>𝐼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𝜌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𝐹</m:t>
                    </m:r>
                  </m:oMath>
                </a14:m>
                <a:r>
                  <a:rPr lang="es-MX" sz="2400" dirty="0" smtClean="0"/>
                  <a:t> a Robertson-Walker spacetime and </a:t>
                </a:r>
                <a14:m>
                  <m:oMath xmlns:m="http://schemas.openxmlformats.org/officeDocument/2006/math">
                    <m:r>
                      <a:rPr lang="es-MX" sz="2400" i="1" dirty="0">
                        <a:latin typeface="Cambria Math" charset="0"/>
                      </a:rPr>
                      <m:t>𝑀</m:t>
                    </m:r>
                    <m:r>
                      <a:rPr lang="es-MX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s-MX" sz="2400" dirty="0" smtClean="0"/>
                  <a:t>a null hypersurface given by the graph of a transnormal function. Then </a:t>
                </a:r>
                <a14:m>
                  <m:oMath xmlns:m="http://schemas.openxmlformats.org/officeDocument/2006/math">
                    <m:r>
                      <a:rPr lang="es-MX" sz="2400" i="1" dirty="0">
                        <a:latin typeface="Cambria Math" charset="0"/>
                      </a:rPr>
                      <m:t>(</m:t>
                    </m:r>
                    <m:r>
                      <a:rPr lang="es-MX" sz="2400" i="1" dirty="0">
                        <a:latin typeface="Cambria Math" charset="0"/>
                      </a:rPr>
                      <m:t>𝑀</m:t>
                    </m:r>
                    <m:r>
                      <a:rPr lang="es-MX" sz="2400" i="1" dirty="0">
                        <a:latin typeface="Cambria Math" charset="0"/>
                      </a:rPr>
                      <m:t>, </m:t>
                    </m:r>
                    <m:r>
                      <a:rPr lang="es-MX" sz="2400" i="1" dirty="0">
                        <a:latin typeface="Cambria Math" charset="0"/>
                      </a:rPr>
                      <m:t>𝑆</m:t>
                    </m:r>
                    <m:r>
                      <a:rPr lang="es-MX" sz="2400" i="1" dirty="0">
                        <a:latin typeface="Cambria Math" charset="0"/>
                      </a:rPr>
                      <m:t>) </m:t>
                    </m:r>
                    <m:r>
                      <m:rPr>
                        <m:sty m:val="p"/>
                      </m:rPr>
                      <a:rPr lang="es-ES" sz="2400" b="0" i="0" dirty="0" smtClean="0">
                        <a:latin typeface="Cambria Math" charset="0"/>
                      </a:rPr>
                      <m:t>i</m:t>
                    </m:r>
                  </m:oMath>
                </a14:m>
                <a:r>
                  <a:rPr lang="es-MX" sz="2400" dirty="0" smtClean="0"/>
                  <a:t>s screen isoparametric if and only if e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ach</m:t>
                    </m:r>
                    <m:r>
                      <a:rPr lang="es-ES" sz="2400" b="0" i="0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s-MX" sz="2400" dirty="0" smtClean="0"/>
                  <a:t> is isoparametric </a:t>
                </a:r>
                <a:r>
                  <a:rPr lang="es-MX" sz="2400" dirty="0"/>
                  <a:t>i</a:t>
                </a:r>
                <a:r>
                  <a:rPr lang="es-MX" sz="2400" dirty="0" smtClean="0"/>
                  <a:t>n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charset="0"/>
                      </a:rPr>
                      <m:t>{</m:t>
                    </m:r>
                    <m:r>
                      <a:rPr lang="es-ES" sz="2400" b="0" i="1" smtClean="0">
                        <a:latin typeface="Cambria Math" charset="0"/>
                      </a:rPr>
                      <m:t>𝑡</m:t>
                    </m:r>
                    <m:r>
                      <a:rPr lang="es-ES" sz="2400" b="0" i="1" smtClean="0">
                        <a:latin typeface="Cambria Math" charset="0"/>
                      </a:rPr>
                      <m:t>}×</m:t>
                    </m:r>
                    <m:r>
                      <a:rPr lang="es-E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𝐹</m:t>
                    </m:r>
                  </m:oMath>
                </a14:m>
                <a:r>
                  <a:rPr lang="es-MX" sz="2400" dirty="0" smtClean="0"/>
                  <a:t>.</a:t>
                </a:r>
              </a:p>
            </p:txBody>
          </p:sp>
        </mc:Choice>
        <mc:Fallback xmlns="">
          <p:sp>
            <p:nvSpPr>
              <p:cNvPr id="3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844824"/>
                <a:ext cx="8133513" cy="1985736"/>
              </a:xfrm>
              <a:prstGeom prst="rect">
                <a:avLst/>
              </a:prstGeom>
              <a:blipFill rotWithShape="0">
                <a:blip r:embed="rId2"/>
                <a:stretch>
                  <a:fillRect l="-1199" t="-3077" b="-12000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4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CuadroTexto"/>
          <p:cNvSpPr txBox="1"/>
          <p:nvPr/>
        </p:nvSpPr>
        <p:spPr>
          <a:xfrm>
            <a:off x="390708" y="858746"/>
            <a:ext cx="3161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70C0"/>
                </a:solidFill>
              </a:rPr>
              <a:t>Cartan Fromulas: </a:t>
            </a:r>
            <a:endParaRPr lang="es-MX" sz="2400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000" y="3487729"/>
            <a:ext cx="4170099" cy="844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1 CuadroTexto"/>
              <p:cNvSpPr txBox="1"/>
              <p:nvPr/>
            </p:nvSpPr>
            <p:spPr>
              <a:xfrm>
                <a:off x="419815" y="1411202"/>
                <a:ext cx="8133513" cy="1985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Theorem 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(Navarro, Palmas, -):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  <m:d>
                      <m:dPr>
                        <m:ctrlPr>
                          <a:rPr lang="es-ES" sz="2400" b="0" i="1" smtClean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s-ES" sz="2400" b="0" i="1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s-ES" sz="2400" b="0" i="1" smtClean="0">
                                <a:latin typeface="Cambria Math" charset="0"/>
                              </a:rPr>
                              <m:t>𝑐</m:t>
                            </m:r>
                          </m:e>
                        </m:acc>
                      </m:e>
                    </m:d>
                    <m:r>
                      <a:rPr lang="es-ES" sz="2400" b="0" i="1" smtClean="0">
                        <a:latin typeface="Cambria Math" charset="0"/>
                      </a:rPr>
                      <m:t>=−</m:t>
                    </m:r>
                    <m:r>
                      <a:rPr lang="es-ES" sz="2400" b="0" i="1" smtClean="0">
                        <a:latin typeface="Cambria Math" charset="0"/>
                      </a:rPr>
                      <m:t>𝐼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𝜌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𝐹</m:t>
                    </m:r>
                  </m:oMath>
                </a14:m>
                <a:r>
                  <a:rPr lang="es-MX" sz="2400" dirty="0" smtClean="0"/>
                  <a:t> be a Robertson-Walker spacetime, </a:t>
                </a:r>
                <a14:m>
                  <m:oMath xmlns:m="http://schemas.openxmlformats.org/officeDocument/2006/math">
                    <m:r>
                      <a:rPr lang="es-MX" sz="2400" i="1" dirty="0">
                        <a:latin typeface="Cambria Math" charset="0"/>
                      </a:rPr>
                      <m:t>(</m:t>
                    </m:r>
                    <m:r>
                      <a:rPr lang="es-MX" sz="2400" i="1" dirty="0">
                        <a:latin typeface="Cambria Math" charset="0"/>
                      </a:rPr>
                      <m:t>𝑀</m:t>
                    </m:r>
                    <m:r>
                      <a:rPr lang="es-MX" sz="2400" i="1" dirty="0">
                        <a:latin typeface="Cambria Math" charset="0"/>
                      </a:rPr>
                      <m:t>, </m:t>
                    </m:r>
                    <m:r>
                      <a:rPr lang="es-MX" sz="2400" i="1" dirty="0">
                        <a:latin typeface="Cambria Math" charset="0"/>
                      </a:rPr>
                      <m:t>𝑆</m:t>
                    </m:r>
                    <m:r>
                      <a:rPr lang="es-MX" sz="2400" i="1" dirty="0">
                        <a:latin typeface="Cambria Math" charset="0"/>
                      </a:rPr>
                      <m:t>) </m:t>
                    </m:r>
                  </m:oMath>
                </a14:m>
                <a:r>
                  <a:rPr lang="es-MX" sz="2400" dirty="0" smtClean="0"/>
                  <a:t>a screen isoparamteric null hypersurface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, …,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e>
                      <m:sub>
                        <m:r>
                          <a:rPr lang="es-ES" sz="2400" b="0" i="1" smtClean="0">
                            <a:latin typeface="Cambria Math" charset="0"/>
                          </a:rPr>
                          <m:t>𝑙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the</m:t>
                    </m:r>
                  </m:oMath>
                </a14:m>
                <a:r>
                  <a:rPr lang="es-MX" sz="2400" dirty="0" smtClean="0"/>
                  <a:t>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MX" sz="2400" dirty="0" smtClean="0"/>
                  <a:t>- principal curvatures of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s-MX" sz="2400" dirty="0" smtClean="0"/>
                  <a:t> (w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ith</m:t>
                    </m:r>
                    <m:r>
                      <a:rPr lang="es-ES" sz="2400" b="0" i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2400" b="0" i="0" smtClean="0">
                        <a:latin typeface="Cambria Math" charset="0"/>
                      </a:rPr>
                      <m:t>multiplicites</m:t>
                    </m:r>
                    <m:r>
                      <a:rPr lang="es-ES" sz="2400" b="0" i="0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𝑚</m:t>
                        </m:r>
                      </m:e>
                      <m:sub>
                        <m:r>
                          <a:rPr lang="es-ES" sz="24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s-ES" sz="2400" i="1">
                        <a:latin typeface="Cambria Math" charset="0"/>
                      </a:rPr>
                      <m:t>, …,</m:t>
                    </m:r>
                    <m:sSub>
                      <m:sSubPr>
                        <m:ctrlPr>
                          <a:rPr lang="en-US" sz="24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𝑚</m:t>
                        </m:r>
                      </m:e>
                      <m:sub>
                        <m:r>
                          <a:rPr lang="es-ES" sz="2400" i="1">
                            <a:latin typeface="Cambria Math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s-MX" sz="2400" dirty="0" smtClean="0"/>
                  <a:t>). Then</a:t>
                </a:r>
              </a:p>
            </p:txBody>
          </p:sp>
        </mc:Choice>
        <mc:Fallback xmlns="">
          <p:sp>
            <p:nvSpPr>
              <p:cNvPr id="5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815" y="1411202"/>
                <a:ext cx="8133513" cy="1985736"/>
              </a:xfrm>
              <a:prstGeom prst="rect">
                <a:avLst/>
              </a:prstGeom>
              <a:blipFill rotWithShape="0">
                <a:blip r:embed="rId3"/>
                <a:stretch>
                  <a:fillRect l="-1199" t="-2761" b="-11656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1 CuadroTexto"/>
              <p:cNvSpPr txBox="1"/>
              <p:nvPr/>
            </p:nvSpPr>
            <p:spPr>
              <a:xfrm>
                <a:off x="445292" y="4498760"/>
                <a:ext cx="8133513" cy="2355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400" i="1" dirty="0" smtClean="0">
                    <a:solidFill>
                      <a:srgbClr val="0070C0"/>
                    </a:solidFill>
                  </a:rPr>
                  <a:t>Corollary </a:t>
                </a:r>
                <a:r>
                  <a:rPr lang="es-MX" sz="2400" dirty="0" smtClean="0">
                    <a:solidFill>
                      <a:srgbClr val="0070C0"/>
                    </a:solidFill>
                  </a:rPr>
                  <a:t>(Navarro, Palmas, -): </a:t>
                </a:r>
                <a:r>
                  <a:rPr lang="es-MX" sz="2400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𝕂</m:t>
                        </m:r>
                      </m:e>
                      <m:sub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  <m:sup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s-ES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sup>
                    </m:sSubSup>
                    <m:d>
                      <m:dPr>
                        <m:ctrlPr>
                          <a:rPr lang="es-ES" sz="2400" b="0" i="1" smtClean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s-ES" sz="2400" b="0" i="1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s-ES" sz="2400" b="0" i="1" smtClean="0">
                                <a:latin typeface="Cambria Math" charset="0"/>
                              </a:rPr>
                              <m:t>𝑐</m:t>
                            </m:r>
                          </m:e>
                        </m:acc>
                      </m:e>
                    </m:d>
                    <m:r>
                      <a:rPr lang="es-ES" sz="2400" b="0" i="1" smtClean="0">
                        <a:latin typeface="Cambria Math" charset="0"/>
                      </a:rPr>
                      <m:t>=−</m:t>
                    </m:r>
                    <m:r>
                      <a:rPr lang="es-ES" sz="2400" b="0" i="1" smtClean="0">
                        <a:latin typeface="Cambria Math" charset="0"/>
                      </a:rPr>
                      <m:t>𝐼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𝜌</m:t>
                        </m:r>
                      </m:sub>
                    </m:sSub>
                    <m:r>
                      <a:rPr lang="es-ES" sz="2400" b="0" i="1" smtClean="0">
                        <a:latin typeface="Cambria Math" charset="0"/>
                      </a:rPr>
                      <m:t>𝐹</m:t>
                    </m:r>
                  </m:oMath>
                </a14:m>
                <a:r>
                  <a:rPr lang="es-MX" sz="2400" dirty="0" smtClean="0"/>
                  <a:t> be a Robertson-Walker spacetime with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MX" sz="240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s-ES" sz="2400" b="0" i="1" smtClean="0">
                            <a:latin typeface="Cambria Math" charset="0"/>
                          </a:rPr>
                          <m:t>𝑐</m:t>
                        </m:r>
                      </m:e>
                    </m:acc>
                    <m:r>
                      <a:rPr lang="es-ES" sz="2400" b="0" i="1" smtClean="0">
                        <a:latin typeface="Cambria Math" charset="0"/>
                      </a:rPr>
                      <m:t>=0,−1</m:t>
                    </m:r>
                  </m:oMath>
                </a14:m>
                <a:r>
                  <a:rPr lang="es-MX" sz="2400" dirty="0" smtClean="0"/>
                  <a:t> and </a:t>
                </a:r>
                <a14:m>
                  <m:oMath xmlns:m="http://schemas.openxmlformats.org/officeDocument/2006/math">
                    <m:r>
                      <a:rPr lang="es-MX" sz="2400" i="1" dirty="0">
                        <a:latin typeface="Cambria Math" charset="0"/>
                      </a:rPr>
                      <m:t>(</m:t>
                    </m:r>
                    <m:r>
                      <a:rPr lang="es-MX" sz="2400" i="1" dirty="0">
                        <a:latin typeface="Cambria Math" charset="0"/>
                      </a:rPr>
                      <m:t>𝑀</m:t>
                    </m:r>
                    <m:r>
                      <a:rPr lang="es-MX" sz="2400" i="1" dirty="0">
                        <a:latin typeface="Cambria Math" charset="0"/>
                      </a:rPr>
                      <m:t>, </m:t>
                    </m:r>
                    <m:r>
                      <a:rPr lang="es-MX" sz="2400" i="1" dirty="0">
                        <a:latin typeface="Cambria Math" charset="0"/>
                      </a:rPr>
                      <m:t>𝑆</m:t>
                    </m:r>
                    <m:r>
                      <a:rPr lang="es-MX" sz="2400" i="1" dirty="0">
                        <a:latin typeface="Cambria Math" charset="0"/>
                      </a:rPr>
                      <m:t>) </m:t>
                    </m:r>
                  </m:oMath>
                </a14:m>
                <a:r>
                  <a:rPr lang="es-MX" sz="2400" dirty="0" smtClean="0"/>
                  <a:t>an screen isoparametric null hypersurface. Then </a:t>
                </a:r>
                <a:r>
                  <a:rPr lang="es-ES" sz="2400" dirty="0" err="1" smtClean="0"/>
                  <a:t>there</a:t>
                </a:r>
                <a:r>
                  <a:rPr lang="es-ES" sz="2400" dirty="0" smtClean="0"/>
                  <a:t> </a:t>
                </a:r>
                <a:r>
                  <a:rPr lang="es-ES" sz="2400" dirty="0" err="1" smtClean="0"/>
                  <a:t>exist</a:t>
                </a:r>
                <a:r>
                  <a:rPr lang="es-ES" sz="2400" dirty="0" smtClean="0"/>
                  <a:t> at </a:t>
                </a:r>
                <a:r>
                  <a:rPr lang="es-ES" sz="2400" dirty="0" err="1" smtClean="0"/>
                  <a:t>most</a:t>
                </a:r>
                <a:r>
                  <a:rPr lang="es-ES" sz="2400" dirty="0" smtClean="0"/>
                  <a:t> 2 </a:t>
                </a:r>
                <a:r>
                  <a:rPr lang="es-ES" sz="2400" dirty="0" err="1" smtClean="0"/>
                  <a:t>different</a:t>
                </a:r>
                <a:r>
                  <a:rPr lang="es-ES" sz="2400" dirty="0" smtClean="0"/>
                  <a:t> </a:t>
                </a:r>
                <a14:m>
                  <m:oMath xmlns:m="http://schemas.openxmlformats.org/officeDocument/2006/math">
                    <m:r>
                      <a:rPr lang="es-ES" sz="240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s-ES" sz="2400" dirty="0" smtClean="0"/>
                  <a:t>-principal </a:t>
                </a:r>
                <a:r>
                  <a:rPr lang="es-ES" sz="2400" dirty="0" err="1" smtClean="0"/>
                  <a:t>curvatures</a:t>
                </a:r>
                <a:r>
                  <a:rPr lang="es-ES" sz="2400" dirty="0" smtClean="0"/>
                  <a:t>. </a:t>
                </a:r>
                <a:r>
                  <a:rPr lang="es-ES" sz="2400" dirty="0" err="1" smtClean="0"/>
                  <a:t>Moreover</a:t>
                </a:r>
                <a:r>
                  <a:rPr lang="es-ES" sz="2400" dirty="0" smtClean="0"/>
                  <a:t>, </a:t>
                </a:r>
                <a:r>
                  <a:rPr lang="es-ES" sz="2400" dirty="0" err="1" smtClean="0"/>
                  <a:t>if</a:t>
                </a:r>
                <a:r>
                  <a:rPr lang="es-ES" sz="24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MX" sz="24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s-ES" sz="2400" i="1">
                            <a:latin typeface="Cambria Math" charset="0"/>
                          </a:rPr>
                          <m:t>𝑐</m:t>
                        </m:r>
                      </m:e>
                    </m:acc>
                    <m:r>
                      <a:rPr lang="es-ES" sz="2400" i="1">
                        <a:latin typeface="Cambria Math" charset="0"/>
                      </a:rPr>
                      <m:t>=0</m:t>
                    </m:r>
                  </m:oMath>
                </a14:m>
                <a:r>
                  <a:rPr lang="es-MX" sz="2400" dirty="0" smtClean="0"/>
                  <a:t> and ther exist 2 distinct principal curvatures, one of them must be equal to </a:t>
                </a:r>
                <a14:m>
                  <m:oMath xmlns:m="http://schemas.openxmlformats.org/officeDocument/2006/math">
                    <m:r>
                      <a:rPr lang="es-MX" sz="2400" i="1" dirty="0" smtClean="0">
                        <a:latin typeface="Cambria Math" charset="0"/>
                      </a:rPr>
                      <m:t>0</m:t>
                    </m:r>
                  </m:oMath>
                </a14:m>
                <a:r>
                  <a:rPr lang="es-MX" sz="2400" dirty="0" smtClean="0"/>
                  <a:t>.</a:t>
                </a:r>
              </a:p>
            </p:txBody>
          </p:sp>
        </mc:Choice>
        <mc:Fallback xmlns="">
          <p:sp>
            <p:nvSpPr>
              <p:cNvPr id="8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92" y="4498760"/>
                <a:ext cx="8133513" cy="2355068"/>
              </a:xfrm>
              <a:prstGeom prst="rect">
                <a:avLst/>
              </a:prstGeom>
              <a:blipFill rotWithShape="0">
                <a:blip r:embed="rId4"/>
                <a:stretch>
                  <a:fillRect l="-1124" t="-2591" r="-1349" b="-5181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2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/>
          <p:cNvSpPr txBox="1"/>
          <p:nvPr/>
        </p:nvSpPr>
        <p:spPr>
          <a:xfrm>
            <a:off x="357530" y="703225"/>
            <a:ext cx="270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</a:rPr>
              <a:t>VI. References</a:t>
            </a:r>
            <a:endParaRPr lang="es-MX" sz="2800" baseline="30000" dirty="0">
              <a:solidFill>
                <a:schemeClr val="accent6">
                  <a:lumMod val="50000"/>
                </a:schemeClr>
              </a:solidFill>
              <a:latin typeface="Symbol" pitchFamily="18" charset="2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31287" y="1241328"/>
            <a:ext cx="82809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es-MX" dirty="0" smtClean="0">
              <a:latin typeface="Arial" charset="0"/>
              <a:ea typeface="Calibri" charset="0"/>
              <a:cs typeface="Times New Roman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C. Atindogbe et al. </a:t>
            </a:r>
            <a:r>
              <a:rPr lang="es-MX" b="1" i="1" dirty="0" smtClean="0">
                <a:latin typeface="Arial" charset="0"/>
                <a:ea typeface="Calibri" charset="0"/>
                <a:cs typeface="Times New Roman" charset="0"/>
              </a:rPr>
              <a:t>Lightlike hypersurfaces in Lorentzian manifolds with constant screen principal curvatures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. African Dias. Math. J. (2014)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C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. Atindogbe, K. Duggal. </a:t>
            </a:r>
            <a:r>
              <a:rPr lang="es-MX" b="1" i="1" dirty="0" smtClean="0">
                <a:latin typeface="Arial" charset="0"/>
                <a:ea typeface="Calibri" charset="0"/>
                <a:cs typeface="Times New Roman" charset="0"/>
              </a:rPr>
              <a:t>Conformal screen of lightlike hypersurfaces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. Int. J. Pure Appl. Math. (2004)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T. </a:t>
            </a:r>
            <a:r>
              <a:rPr lang="es-MX" smtClean="0">
                <a:latin typeface="Arial" charset="0"/>
                <a:ea typeface="Calibri" charset="0"/>
                <a:cs typeface="Times New Roman" charset="0"/>
              </a:rPr>
              <a:t>Cecil,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P. Ryan, </a:t>
            </a:r>
            <a:r>
              <a:rPr lang="es-MX" b="1" i="1" dirty="0" smtClean="0">
                <a:latin typeface="Arial" charset="0"/>
                <a:ea typeface="Calibri" charset="0"/>
                <a:cs typeface="Times New Roman" charset="0"/>
              </a:rPr>
              <a:t>Geometry of hypersurfaces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, Springer-Verlag (2015)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K. Duggal, B. Sahin, </a:t>
            </a:r>
            <a:r>
              <a:rPr lang="es-MX" b="1" i="1" dirty="0" smtClean="0">
                <a:latin typeface="Arial" charset="0"/>
                <a:ea typeface="Calibri" charset="0"/>
                <a:cs typeface="Times New Roman" charset="0"/>
              </a:rPr>
              <a:t>Differential geometry of lightlike submanifolds.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Birkhäuser (2010)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M. Navarro, O. Palmas, D. Solis, </a:t>
            </a:r>
            <a:r>
              <a:rPr lang="es-MX" b="1" i="1" dirty="0">
                <a:latin typeface="Arial" charset="0"/>
                <a:ea typeface="Calibri" charset="0"/>
                <a:cs typeface="Times New Roman" charset="0"/>
              </a:rPr>
              <a:t>Null screen quasi-conformal hypersurfaces in semi-Riemannian manifolds and applications</a:t>
            </a:r>
            <a:r>
              <a:rPr lang="es-MX" b="1" dirty="0">
                <a:latin typeface="Arial" charset="0"/>
                <a:ea typeface="Calibri" charset="0"/>
                <a:cs typeface="Times New Roman" charset="0"/>
              </a:rPr>
              <a:t> 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(2018)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(in preparation)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 </a:t>
            </a:r>
            <a:endParaRPr lang="es-ES_tradnl" dirty="0">
              <a:latin typeface="Calibri" charset="0"/>
              <a:ea typeface="Calibri" charset="0"/>
              <a:cs typeface="Times New Roman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M. Navarro, O. Palmas, D.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Solis. </a:t>
            </a:r>
            <a:r>
              <a:rPr lang="es-MX" b="1" i="1" dirty="0">
                <a:latin typeface="Arial" charset="0"/>
                <a:ea typeface="Calibri" charset="0"/>
                <a:cs typeface="Times New Roman" charset="0"/>
              </a:rPr>
              <a:t>Null screen isoparametric hypersurfaces in Lorentzian space forms</a:t>
            </a:r>
            <a:r>
              <a:rPr lang="es-MX" b="1" dirty="0">
                <a:latin typeface="Arial" charset="0"/>
                <a:ea typeface="Calibri" charset="0"/>
                <a:cs typeface="Times New Roman" charset="0"/>
              </a:rPr>
              <a:t> 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(2017)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(submitted)</a:t>
            </a:r>
            <a:endParaRPr lang="es-ES_tradnl" dirty="0">
              <a:latin typeface="Calibri" charset="0"/>
              <a:ea typeface="Calibri" charset="0"/>
              <a:cs typeface="Times New Roman" charset="0"/>
            </a:endParaRP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M. Navarro, O. Palmas, D.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Solis. </a:t>
            </a:r>
            <a:r>
              <a:rPr lang="es-MX" b="1" i="1" dirty="0">
                <a:latin typeface="Arial" charset="0"/>
                <a:ea typeface="Calibri" charset="0"/>
                <a:cs typeface="Times New Roman" charset="0"/>
              </a:rPr>
              <a:t>Null hypersurfaces in generalized Robertson­Walker spacetimes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. J. Geom. Phys.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106  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(2016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)</a:t>
            </a:r>
            <a:endParaRPr lang="es-ES_tradnl" dirty="0">
              <a:latin typeface="Calibri" charset="0"/>
              <a:ea typeface="Calibri" charset="0"/>
              <a:cs typeface="Times New Roman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M. Navarro, O. Palmas, D. Solis, </a:t>
            </a:r>
            <a:r>
              <a:rPr lang="es-MX" b="1" i="1" dirty="0" smtClean="0">
                <a:latin typeface="Arial" charset="0"/>
                <a:ea typeface="Calibri" charset="0"/>
                <a:cs typeface="Times New Roman" charset="0"/>
              </a:rPr>
              <a:t>On </a:t>
            </a:r>
            <a:r>
              <a:rPr lang="es-MX" b="1" i="1" dirty="0">
                <a:latin typeface="Arial" charset="0"/>
                <a:ea typeface="Calibri" charset="0"/>
                <a:cs typeface="Times New Roman" charset="0"/>
              </a:rPr>
              <a:t>the geometry of null hypersurfaces in Minkowski space</a:t>
            </a:r>
            <a:r>
              <a:rPr lang="es-MX" b="1" dirty="0">
                <a:latin typeface="Arial" charset="0"/>
                <a:ea typeface="Calibri" charset="0"/>
                <a:cs typeface="Times New Roman" charset="0"/>
              </a:rPr>
              <a:t>.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 J. Geom. Phys. </a:t>
            </a:r>
            <a:r>
              <a:rPr lang="es-MX" dirty="0" smtClean="0">
                <a:latin typeface="Arial" charset="0"/>
                <a:ea typeface="Calibri" charset="0"/>
                <a:cs typeface="Times New Roman" charset="0"/>
              </a:rPr>
              <a:t>75 (2014</a:t>
            </a:r>
            <a:r>
              <a:rPr lang="es-MX" dirty="0">
                <a:latin typeface="Arial" charset="0"/>
                <a:ea typeface="Calibri" charset="0"/>
                <a:cs typeface="Times New Roman" charset="0"/>
              </a:rPr>
              <a:t>), </a:t>
            </a:r>
            <a:endParaRPr lang="es-ES_tradnl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3068960"/>
            <a:ext cx="65527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dirty="0" smtClean="0">
                <a:solidFill>
                  <a:srgbClr val="00B0F0"/>
                </a:solidFill>
                <a:latin typeface="Boopee" pitchFamily="2" charset="0"/>
                <a:ea typeface="Cambria Math"/>
              </a:rPr>
              <a:t>¡ Thank you !</a:t>
            </a:r>
            <a:endParaRPr lang="es-MX" sz="8800" dirty="0" smtClean="0">
              <a:solidFill>
                <a:srgbClr val="00B0F0"/>
              </a:solidFill>
              <a:latin typeface="Boope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3394</TotalTime>
  <Words>683</Words>
  <Application>Microsoft Macintosh PowerPoint</Application>
  <PresentationFormat>Presentación en pantalla (4:3)</PresentationFormat>
  <Paragraphs>112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6" baseType="lpstr">
      <vt:lpstr>Boopee</vt:lpstr>
      <vt:lpstr>Calibri</vt:lpstr>
      <vt:lpstr>Cambria Math</vt:lpstr>
      <vt:lpstr>Copperplate Gothic Bold</vt:lpstr>
      <vt:lpstr>Georgia</vt:lpstr>
      <vt:lpstr>Symbol</vt:lpstr>
      <vt:lpstr>Times New Roman</vt:lpstr>
      <vt:lpstr>Trebuchet MS</vt:lpstr>
      <vt:lpstr>Wingdings 2</vt:lpstr>
      <vt:lpstr>Arial</vt:lpstr>
      <vt:lpstr>Urbano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didier.solis</dc:creator>
  <cp:lastModifiedBy>Usuario de Microsoft Office</cp:lastModifiedBy>
  <cp:revision>124</cp:revision>
  <dcterms:created xsi:type="dcterms:W3CDTF">2013-09-17T20:55:56Z</dcterms:created>
  <dcterms:modified xsi:type="dcterms:W3CDTF">2018-06-22T15:39:48Z</dcterms:modified>
</cp:coreProperties>
</file>